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21"/>
  </p:notesMasterIdLst>
  <p:handoutMasterIdLst>
    <p:handoutMasterId r:id="rId22"/>
  </p:handoutMasterIdLst>
  <p:sldIdLst>
    <p:sldId id="316" r:id="rId2"/>
    <p:sldId id="400" r:id="rId3"/>
    <p:sldId id="415" r:id="rId4"/>
    <p:sldId id="402" r:id="rId5"/>
    <p:sldId id="363" r:id="rId6"/>
    <p:sldId id="403" r:id="rId7"/>
    <p:sldId id="332" r:id="rId8"/>
    <p:sldId id="333" r:id="rId9"/>
    <p:sldId id="370" r:id="rId10"/>
    <p:sldId id="406" r:id="rId11"/>
    <p:sldId id="407" r:id="rId12"/>
    <p:sldId id="408" r:id="rId13"/>
    <p:sldId id="409" r:id="rId14"/>
    <p:sldId id="413" r:id="rId15"/>
    <p:sldId id="411" r:id="rId16"/>
    <p:sldId id="412" r:id="rId17"/>
    <p:sldId id="348" r:id="rId18"/>
    <p:sldId id="349" r:id="rId19"/>
    <p:sldId id="414" r:id="rId20"/>
  </p:sldIdLst>
  <p:sldSz cx="9144000" cy="6858000" type="screen4x3"/>
  <p:notesSz cx="7045325" cy="93456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guide id="3" pos="2880">
          <p15:clr>
            <a:srgbClr val="A4A3A4"/>
          </p15:clr>
        </p15:guide>
      </p15:sldGuideLst>
    </p:ext>
    <p:ext uri="{2D200454-40CA-4A62-9FC3-DE9A4176ACB9}">
      <p15:notesGuideLst xmlns="" xmlns:p15="http://schemas.microsoft.com/office/powerpoint/2012/main">
        <p15:guide id="1" orient="horz" pos="2944">
          <p15:clr>
            <a:srgbClr val="A4A3A4"/>
          </p15:clr>
        </p15:guide>
        <p15:guide id="2" pos="221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99FF"/>
    <a:srgbClr val="33CCFF"/>
    <a:srgbClr val="99CCFF"/>
    <a:srgbClr val="CCFF66"/>
    <a:srgbClr val="0000CC"/>
    <a:srgbClr val="FFFFCC"/>
    <a:srgbClr val="000000"/>
    <a:srgbClr val="FFCC99"/>
    <a:srgbClr val="CCFF99"/>
    <a:srgbClr val="00FF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74" autoAdjust="0"/>
    <p:restoredTop sz="94885" autoAdjust="0"/>
  </p:normalViewPr>
  <p:slideViewPr>
    <p:cSldViewPr>
      <p:cViewPr varScale="1">
        <p:scale>
          <a:sx n="66" d="100"/>
          <a:sy n="66" d="100"/>
        </p:scale>
        <p:origin x="-1386" y="-102"/>
      </p:cViewPr>
      <p:guideLst>
        <p:guide orient="horz" pos="2160"/>
        <p:guide pos="3840"/>
        <p:guide pos="2880"/>
      </p:guideLst>
    </p:cSldViewPr>
  </p:slideViewPr>
  <p:outlineViewPr>
    <p:cViewPr>
      <p:scale>
        <a:sx n="33" d="100"/>
        <a:sy n="33" d="100"/>
      </p:scale>
      <p:origin x="0" y="-10428"/>
    </p:cViewPr>
  </p:outlineViewPr>
  <p:notesTextViewPr>
    <p:cViewPr>
      <p:scale>
        <a:sx n="100" d="100"/>
        <a:sy n="100" d="100"/>
      </p:scale>
      <p:origin x="0" y="0"/>
    </p:cViewPr>
  </p:notesTextViewPr>
  <p:sorterViewPr>
    <p:cViewPr>
      <p:scale>
        <a:sx n="60" d="100"/>
        <a:sy n="60" d="100"/>
      </p:scale>
      <p:origin x="0" y="0"/>
    </p:cViewPr>
  </p:sorterViewPr>
  <p:notesViewPr>
    <p:cSldViewPr>
      <p:cViewPr varScale="1">
        <p:scale>
          <a:sx n="52" d="100"/>
          <a:sy n="52" d="100"/>
        </p:scale>
        <p:origin x="-2862" y="-102"/>
      </p:cViewPr>
      <p:guideLst>
        <p:guide orient="horz" pos="2944"/>
        <p:guide pos="2219"/>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2974" cy="467281"/>
          </a:xfrm>
          <a:prstGeom prst="rect">
            <a:avLst/>
          </a:prstGeom>
        </p:spPr>
        <p:txBody>
          <a:bodyPr vert="horz" lIns="93662" tIns="46831" rIns="93662" bIns="46831" rtlCol="0"/>
          <a:lstStyle>
            <a:lvl1pPr algn="l">
              <a:defRPr sz="1200"/>
            </a:lvl1pPr>
          </a:lstStyle>
          <a:p>
            <a:endParaRPr lang="en-US"/>
          </a:p>
        </p:txBody>
      </p:sp>
      <p:sp>
        <p:nvSpPr>
          <p:cNvPr id="3" name="Date Placeholder 2"/>
          <p:cNvSpPr>
            <a:spLocks noGrp="1"/>
          </p:cNvSpPr>
          <p:nvPr>
            <p:ph type="dt" sz="quarter" idx="1"/>
          </p:nvPr>
        </p:nvSpPr>
        <p:spPr>
          <a:xfrm>
            <a:off x="3990721" y="0"/>
            <a:ext cx="3052974" cy="467281"/>
          </a:xfrm>
          <a:prstGeom prst="rect">
            <a:avLst/>
          </a:prstGeom>
        </p:spPr>
        <p:txBody>
          <a:bodyPr vert="horz" lIns="93662" tIns="46831" rIns="93662" bIns="46831" rtlCol="0"/>
          <a:lstStyle>
            <a:lvl1pPr algn="r">
              <a:defRPr sz="1200"/>
            </a:lvl1pPr>
          </a:lstStyle>
          <a:p>
            <a:fld id="{BC081F2D-374C-435C-9C21-686CD13774C6}" type="datetimeFigureOut">
              <a:rPr lang="en-US" smtClean="0"/>
              <a:pPr/>
              <a:t>2/6/2019</a:t>
            </a:fld>
            <a:endParaRPr lang="en-US"/>
          </a:p>
        </p:txBody>
      </p:sp>
      <p:sp>
        <p:nvSpPr>
          <p:cNvPr id="4" name="Footer Placeholder 3"/>
          <p:cNvSpPr>
            <a:spLocks noGrp="1"/>
          </p:cNvSpPr>
          <p:nvPr>
            <p:ph type="ftr" sz="quarter" idx="2"/>
          </p:nvPr>
        </p:nvSpPr>
        <p:spPr>
          <a:xfrm>
            <a:off x="0" y="8876710"/>
            <a:ext cx="3052974" cy="467281"/>
          </a:xfrm>
          <a:prstGeom prst="rect">
            <a:avLst/>
          </a:prstGeom>
        </p:spPr>
        <p:txBody>
          <a:bodyPr vert="horz" lIns="93662" tIns="46831" rIns="93662" bIns="46831" rtlCol="0" anchor="b"/>
          <a:lstStyle>
            <a:lvl1pPr algn="l">
              <a:defRPr sz="1200"/>
            </a:lvl1pPr>
          </a:lstStyle>
          <a:p>
            <a:endParaRPr lang="en-US"/>
          </a:p>
        </p:txBody>
      </p:sp>
      <p:sp>
        <p:nvSpPr>
          <p:cNvPr id="5" name="Slide Number Placeholder 4"/>
          <p:cNvSpPr>
            <a:spLocks noGrp="1"/>
          </p:cNvSpPr>
          <p:nvPr>
            <p:ph type="sldNum" sz="quarter" idx="3"/>
          </p:nvPr>
        </p:nvSpPr>
        <p:spPr>
          <a:xfrm>
            <a:off x="3990721" y="8876710"/>
            <a:ext cx="3052974" cy="467281"/>
          </a:xfrm>
          <a:prstGeom prst="rect">
            <a:avLst/>
          </a:prstGeom>
        </p:spPr>
        <p:txBody>
          <a:bodyPr vert="horz" lIns="93662" tIns="46831" rIns="93662" bIns="46831" rtlCol="0" anchor="b"/>
          <a:lstStyle>
            <a:lvl1pPr algn="r">
              <a:defRPr sz="1200"/>
            </a:lvl1pPr>
          </a:lstStyle>
          <a:p>
            <a:fld id="{95B3C196-BDD3-4AFD-BC33-4DC550F211B0}"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52974" cy="467281"/>
          </a:xfrm>
          <a:prstGeom prst="rect">
            <a:avLst/>
          </a:prstGeom>
          <a:noFill/>
          <a:ln w="9525">
            <a:noFill/>
            <a:miter lim="800000"/>
            <a:headEnd/>
            <a:tailEnd/>
          </a:ln>
          <a:effectLst/>
        </p:spPr>
        <p:txBody>
          <a:bodyPr vert="horz" wrap="square" lIns="93662" tIns="46831" rIns="93662" bIns="46831" numCol="1" anchor="t" anchorCtr="0" compatLnSpc="1">
            <a:prstTxWarp prst="textNoShape">
              <a:avLst/>
            </a:prstTxWarp>
          </a:bodyPr>
          <a:lstStyle>
            <a:lvl1pPr>
              <a:defRPr sz="1200"/>
            </a:lvl1pPr>
          </a:lstStyle>
          <a:p>
            <a:endParaRPr lang="en-US"/>
          </a:p>
        </p:txBody>
      </p:sp>
      <p:sp>
        <p:nvSpPr>
          <p:cNvPr id="9219" name="Rectangle 3"/>
          <p:cNvSpPr>
            <a:spLocks noGrp="1" noChangeArrowheads="1"/>
          </p:cNvSpPr>
          <p:nvPr>
            <p:ph type="dt" idx="1"/>
          </p:nvPr>
        </p:nvSpPr>
        <p:spPr bwMode="auto">
          <a:xfrm>
            <a:off x="3990721" y="0"/>
            <a:ext cx="3052974" cy="467281"/>
          </a:xfrm>
          <a:prstGeom prst="rect">
            <a:avLst/>
          </a:prstGeom>
          <a:noFill/>
          <a:ln w="9525">
            <a:noFill/>
            <a:miter lim="800000"/>
            <a:headEnd/>
            <a:tailEnd/>
          </a:ln>
          <a:effectLst/>
        </p:spPr>
        <p:txBody>
          <a:bodyPr vert="horz" wrap="square" lIns="93662" tIns="46831" rIns="93662" bIns="46831" numCol="1" anchor="t" anchorCtr="0" compatLnSpc="1">
            <a:prstTxWarp prst="textNoShape">
              <a:avLst/>
            </a:prstTxWarp>
          </a:bodyPr>
          <a:lstStyle>
            <a:lvl1pPr algn="r">
              <a:defRPr sz="1200"/>
            </a:lvl1pPr>
          </a:lstStyle>
          <a:p>
            <a:endParaRPr lang="en-US"/>
          </a:p>
        </p:txBody>
      </p:sp>
      <p:sp>
        <p:nvSpPr>
          <p:cNvPr id="9220" name="Rectangle 4"/>
          <p:cNvSpPr>
            <a:spLocks noGrp="1" noRot="1" noChangeAspect="1" noChangeArrowheads="1" noTextEdit="1"/>
          </p:cNvSpPr>
          <p:nvPr>
            <p:ph type="sldImg" idx="2"/>
          </p:nvPr>
        </p:nvSpPr>
        <p:spPr bwMode="auto">
          <a:xfrm>
            <a:off x="1187450" y="701675"/>
            <a:ext cx="4670425" cy="3503613"/>
          </a:xfrm>
          <a:prstGeom prst="rect">
            <a:avLst/>
          </a:prstGeom>
          <a:noFill/>
          <a:ln w="9525">
            <a:solidFill>
              <a:srgbClr val="000000"/>
            </a:solidFill>
            <a:miter lim="800000"/>
            <a:headEnd/>
            <a:tailEnd/>
          </a:ln>
          <a:effectLst/>
        </p:spPr>
      </p:sp>
      <p:sp>
        <p:nvSpPr>
          <p:cNvPr id="9221" name="Rectangle 5"/>
          <p:cNvSpPr>
            <a:spLocks noGrp="1" noChangeArrowheads="1"/>
          </p:cNvSpPr>
          <p:nvPr>
            <p:ph type="body" sz="quarter" idx="3"/>
          </p:nvPr>
        </p:nvSpPr>
        <p:spPr bwMode="auto">
          <a:xfrm>
            <a:off x="704533" y="4439166"/>
            <a:ext cx="5636260" cy="4205526"/>
          </a:xfrm>
          <a:prstGeom prst="rect">
            <a:avLst/>
          </a:prstGeom>
          <a:noFill/>
          <a:ln w="9525">
            <a:noFill/>
            <a:miter lim="800000"/>
            <a:headEnd/>
            <a:tailEnd/>
          </a:ln>
          <a:effectLst/>
        </p:spPr>
        <p:txBody>
          <a:bodyPr vert="horz" wrap="square" lIns="93662" tIns="46831" rIns="93662" bIns="4683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3" name="Rectangle 7"/>
          <p:cNvSpPr>
            <a:spLocks noGrp="1" noChangeArrowheads="1"/>
          </p:cNvSpPr>
          <p:nvPr>
            <p:ph type="sldNum" sz="quarter" idx="5"/>
          </p:nvPr>
        </p:nvSpPr>
        <p:spPr bwMode="auto">
          <a:xfrm>
            <a:off x="3990721" y="8876710"/>
            <a:ext cx="3052974" cy="467281"/>
          </a:xfrm>
          <a:prstGeom prst="rect">
            <a:avLst/>
          </a:prstGeom>
          <a:noFill/>
          <a:ln w="9525">
            <a:noFill/>
            <a:miter lim="800000"/>
            <a:headEnd/>
            <a:tailEnd/>
          </a:ln>
          <a:effectLst/>
        </p:spPr>
        <p:txBody>
          <a:bodyPr vert="horz" wrap="square" lIns="93662" tIns="46831" rIns="93662" bIns="46831" numCol="1" anchor="b" anchorCtr="0" compatLnSpc="1">
            <a:prstTxWarp prst="textNoShape">
              <a:avLst/>
            </a:prstTxWarp>
          </a:bodyPr>
          <a:lstStyle>
            <a:lvl1pPr algn="r">
              <a:defRPr sz="1200"/>
            </a:lvl1pPr>
          </a:lstStyle>
          <a:p>
            <a:fld id="{790158F0-D887-4856-A458-FE7AAD11EC76}"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90158F0-D887-4856-A458-FE7AAD11EC76}" type="slidenum">
              <a:rPr lang="en-US" smtClean="0"/>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06826F-46E7-48BB-8DA6-1CC89D88CD9D}" type="slidenum">
              <a:rPr lang="en-US" smtClean="0"/>
              <a:pPr/>
              <a:t>19</a:t>
            </a:fld>
            <a:endParaRPr lang="en-US"/>
          </a:p>
        </p:txBody>
      </p:sp>
    </p:spTree>
    <p:extLst>
      <p:ext uri="{BB962C8B-B14F-4D97-AF65-F5344CB8AC3E}">
        <p14:creationId xmlns="" xmlns:p14="http://schemas.microsoft.com/office/powerpoint/2010/main" val="41352411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le Slide">
    <p:spTree>
      <p:nvGrpSpPr>
        <p:cNvPr id="1" name=""/>
        <p:cNvGrpSpPr/>
        <p:nvPr/>
      </p:nvGrpSpPr>
      <p:grpSpPr>
        <a:xfrm>
          <a:off x="0" y="0"/>
          <a:ext cx="0" cy="0"/>
          <a:chOff x="0" y="0"/>
          <a:chExt cx="0" cy="0"/>
        </a:xfrm>
      </p:grpSpPr>
      <p:sp>
        <p:nvSpPr>
          <p:cNvPr id="21" name="Rectangle 6"/>
          <p:cNvSpPr>
            <a:spLocks noGrp="1" noChangeArrowheads="1"/>
          </p:cNvSpPr>
          <p:nvPr>
            <p:ph type="subTitle" idx="1"/>
          </p:nvPr>
        </p:nvSpPr>
        <p:spPr>
          <a:xfrm>
            <a:off x="381000" y="685800"/>
            <a:ext cx="8382000" cy="1295400"/>
          </a:xfrm>
          <a:ln>
            <a:solidFill>
              <a:schemeClr val="tx2">
                <a:lumMod val="60000"/>
                <a:lumOff val="40000"/>
              </a:schemeClr>
            </a:solidFill>
          </a:ln>
        </p:spPr>
        <p:txBody>
          <a:bodyPr>
            <a:scene3d>
              <a:camera prst="orthographicFront"/>
              <a:lightRig rig="threePt" dir="t"/>
            </a:scene3d>
            <a:sp3d extrusionH="57150">
              <a:bevelT w="82550" h="38100" prst="coolSlant"/>
            </a:sp3d>
          </a:bodyPr>
          <a:lstStyle>
            <a:lvl1pPr marL="0" indent="0" algn="ctr">
              <a:buFontTx/>
              <a:buNone/>
              <a:defRPr lang="en-US" sz="3200" baseline="0">
                <a:solidFill>
                  <a:srgbClr val="000000"/>
                </a:solidFill>
                <a:effectLst>
                  <a:outerShdw blurRad="50800" dist="38100" dir="2700000" algn="tl" rotWithShape="0">
                    <a:prstClr val="black">
                      <a:alpha val="40000"/>
                    </a:prstClr>
                  </a:outerShdw>
                </a:effectLst>
                <a:latin typeface="Franklin Gothic Book" pitchFamily="34" charset="0"/>
              </a:defRPr>
            </a:lvl1pPr>
          </a:lstStyle>
          <a:p>
            <a:endParaRPr lang="en-US" sz="1100" dirty="0">
              <a:latin typeface="Calibri"/>
              <a:ea typeface="Calibri"/>
              <a:cs typeface="Mangal"/>
            </a:endParaRPr>
          </a:p>
        </p:txBody>
      </p:sp>
      <p:sp>
        <p:nvSpPr>
          <p:cNvPr id="23" name="Content Placeholder 2"/>
          <p:cNvSpPr txBox="1">
            <a:spLocks/>
          </p:cNvSpPr>
          <p:nvPr userDrawn="1"/>
        </p:nvSpPr>
        <p:spPr>
          <a:xfrm>
            <a:off x="300789" y="4648202"/>
            <a:ext cx="8538411" cy="1828801"/>
          </a:xfrm>
          <a:prstGeom prst="rect">
            <a:avLst/>
          </a:prstGeom>
          <a:solidFill>
            <a:srgbClr val="FFCC99"/>
          </a:solidFill>
          <a:ln w="28575">
            <a:solidFill>
              <a:schemeClr val="tx2">
                <a:lumMod val="60000"/>
                <a:lumOff val="40000"/>
              </a:schemeClr>
            </a:solidFill>
          </a:ln>
          <a:effectLst/>
          <a:scene3d>
            <a:camera prst="orthographicFront">
              <a:rot lat="0" lon="0" rev="0"/>
            </a:camera>
            <a:lightRig rig="glow" dir="t">
              <a:rot lat="0" lon="0" rev="4800000"/>
            </a:lightRig>
          </a:scene3d>
          <a:sp3d prstMaterial="matte">
            <a:bevelT w="127000" h="63500"/>
          </a:sp3d>
        </p:spPr>
        <p:txBody>
          <a:bodyPr anchor="b"/>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Franklin Gothic Book" pitchFamily="34" charset="0"/>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sz="2400" b="1" kern="0" dirty="0" smtClean="0">
              <a:solidFill>
                <a:srgbClr val="000000"/>
              </a:solidFill>
              <a:effectLst>
                <a:outerShdw blurRad="38100" dist="38100" dir="2700000" algn="tl">
                  <a:srgbClr val="000000">
                    <a:alpha val="43137"/>
                  </a:srgbClr>
                </a:outerShdw>
              </a:effectLst>
              <a:latin typeface="Franklin Gothic Book"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Franklin Gothic Book" pitchFamily="34" charset="0"/>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sz="2400" b="1" kern="0" dirty="0" smtClean="0">
              <a:solidFill>
                <a:srgbClr val="000000"/>
              </a:solidFill>
              <a:effectLst>
                <a:outerShdw blurRad="38100" dist="38100" dir="2700000" algn="tl">
                  <a:srgbClr val="000000">
                    <a:alpha val="43137"/>
                  </a:srgbClr>
                </a:outerShdw>
              </a:effectLst>
              <a:latin typeface="Franklin Gothic Book"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Franklin Gothic Book" pitchFamily="34" charset="0"/>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sz="2400" b="1" kern="0" dirty="0" smtClean="0">
              <a:solidFill>
                <a:srgbClr val="000000"/>
              </a:solidFill>
              <a:effectLst>
                <a:outerShdw blurRad="38100" dist="38100" dir="2700000" algn="tl">
                  <a:srgbClr val="000000">
                    <a:alpha val="43137"/>
                  </a:srgbClr>
                </a:outerShdw>
              </a:effectLst>
              <a:latin typeface="Franklin Gothic Book"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Franklin Gothic Book" pitchFamily="34" charset="0"/>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sz="2400" b="1" kern="0" dirty="0" smtClean="0">
              <a:solidFill>
                <a:srgbClr val="000000"/>
              </a:solidFill>
              <a:effectLst>
                <a:outerShdw blurRad="38100" dist="38100" dir="2700000" algn="tl">
                  <a:srgbClr val="000000">
                    <a:alpha val="43137"/>
                  </a:srgbClr>
                </a:outerShdw>
              </a:effectLst>
              <a:latin typeface="Franklin Gothic Book"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Franklin Gothic Book" pitchFamily="34" charset="0"/>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sz="2400" b="1" kern="0" dirty="0" smtClean="0">
              <a:solidFill>
                <a:srgbClr val="000000"/>
              </a:solidFill>
              <a:effectLst>
                <a:outerShdw blurRad="38100" dist="38100" dir="2700000" algn="tl">
                  <a:srgbClr val="000000">
                    <a:alpha val="43137"/>
                  </a:srgbClr>
                </a:outerShdw>
              </a:effectLst>
              <a:latin typeface="Franklin Gothic Book"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Franklin Gothic Book" pitchFamily="34" charset="0"/>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sz="2400" b="1" kern="0" dirty="0" smtClean="0">
              <a:solidFill>
                <a:srgbClr val="000000"/>
              </a:solidFill>
              <a:effectLst>
                <a:outerShdw blurRad="38100" dist="38100" dir="2700000" algn="tl">
                  <a:srgbClr val="000000">
                    <a:alpha val="43137"/>
                  </a:srgbClr>
                </a:outerShdw>
              </a:effectLst>
              <a:latin typeface="Franklin Gothic Book"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Franklin Gothic Book" pitchFamily="34" charset="0"/>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sz="2400" b="1" kern="0" dirty="0" smtClean="0">
              <a:solidFill>
                <a:srgbClr val="000000"/>
              </a:solidFill>
              <a:effectLst>
                <a:outerShdw blurRad="38100" dist="38100" dir="2700000" algn="tl">
                  <a:srgbClr val="000000">
                    <a:alpha val="43137"/>
                  </a:srgbClr>
                </a:outerShdw>
              </a:effectLst>
              <a:latin typeface="Franklin Gothic Book"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Franklin Gothic Book" pitchFamily="34" charset="0"/>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sz="2400" b="1" kern="0" dirty="0" smtClean="0">
              <a:solidFill>
                <a:srgbClr val="000000"/>
              </a:solidFill>
              <a:effectLst>
                <a:outerShdw blurRad="38100" dist="38100" dir="2700000" algn="tl">
                  <a:srgbClr val="000000">
                    <a:alpha val="43137"/>
                  </a:srgbClr>
                </a:outerShdw>
              </a:effectLst>
              <a:latin typeface="Franklin Gothic Book"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sz="2800" b="1" kern="0" dirty="0" smtClean="0">
              <a:solidFill>
                <a:srgbClr val="000000"/>
              </a:solidFill>
              <a:effectLst>
                <a:outerShdw blurRad="38100" dist="38100" dir="2700000" algn="tl">
                  <a:srgbClr val="000000">
                    <a:alpha val="43137"/>
                  </a:srgbClr>
                </a:outerShdw>
              </a:effectLst>
              <a:latin typeface="Franklin Gothic Book"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Franklin Gothic Book" pitchFamily="34" charset="0"/>
                <a:ea typeface="+mn-ea"/>
                <a:cs typeface="Times New Roman" pitchFamily="18" charset="0"/>
              </a:rPr>
              <a:t>DR. SANJAY V. PATIL</a:t>
            </a:r>
            <a:endParaRPr kumimoji="0" lang="en-US" sz="2200" b="1" i="0" u="none" strike="noStrike" kern="0" cap="none" spc="0" normalizeH="0" baseline="30000" noProof="0" dirty="0" smtClean="0">
              <a:ln>
                <a:noFill/>
              </a:ln>
              <a:solidFill>
                <a:srgbClr val="0000CC"/>
              </a:solidFill>
              <a:effectLst>
                <a:outerShdw blurRad="38100" dist="38100" dir="2700000" algn="tl">
                  <a:srgbClr val="000000">
                    <a:alpha val="43137"/>
                  </a:srgbClr>
                </a:outerShdw>
              </a:effectLst>
              <a:uLnTx/>
              <a:uFillTx/>
              <a:latin typeface="Franklin Gothic Book" pitchFamily="34" charset="0"/>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Franklin Gothic Book" pitchFamily="34" charset="0"/>
                <a:ea typeface="+mn-ea"/>
                <a:cs typeface="Times New Roman" pitchFamily="18" charset="0"/>
              </a:rPr>
              <a:t>HEAD AND TECHNICAL ADVISER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Franklin Gothic Book" pitchFamily="34" charset="0"/>
                <a:ea typeface="+mn-ea"/>
                <a:cs typeface="Times New Roman" pitchFamily="18" charset="0"/>
              </a:rPr>
              <a:t>DEPARTMENT OF ALCOHOL TECHNOLOGY AND BIOFUELS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Franklin Gothic Book" pitchFamily="34" charset="0"/>
                <a:ea typeface="+mn-ea"/>
                <a:cs typeface="Times New Roman" pitchFamily="18" charset="0"/>
              </a:rPr>
              <a:t>VASANTDADA SUGAR INSTITUTE, MANJARI, PUNE (INDIA)</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200" b="1" kern="1200" dirty="0" smtClean="0">
                <a:solidFill>
                  <a:srgbClr val="FF0066"/>
                </a:solidFill>
                <a:effectLst>
                  <a:outerShdw blurRad="38100" dist="38100" dir="2700000" algn="tl">
                    <a:srgbClr val="000000">
                      <a:alpha val="43137"/>
                    </a:srgbClr>
                  </a:outerShdw>
                </a:effectLst>
                <a:latin typeface="Corbel" panose="020B0503020204020204" pitchFamily="34" charset="0"/>
                <a:ea typeface="+mn-ea"/>
                <a:cs typeface="+mn-cs"/>
              </a:rPr>
              <a:t>Author for correspondence : sv.patil@vsisugar.org.in</a:t>
            </a:r>
            <a:endParaRPr kumimoji="0" lang="en-US" sz="2200" b="1" i="0" u="none" strike="noStrike" kern="0" cap="none" spc="0" normalizeH="0" baseline="0" noProof="0" dirty="0">
              <a:ln>
                <a:noFill/>
              </a:ln>
              <a:solidFill>
                <a:srgbClr val="FF0066"/>
              </a:solidFill>
              <a:effectLst>
                <a:outerShdw blurRad="38100" dist="38100" dir="2700000" algn="tl">
                  <a:srgbClr val="000000">
                    <a:alpha val="43137"/>
                  </a:srgbClr>
                </a:outerShdw>
              </a:effectLst>
              <a:uLnTx/>
              <a:uFillTx/>
              <a:latin typeface="Corbel" panose="020B0503020204020204" pitchFamily="34" charset="0"/>
              <a:ea typeface="+mn-ea"/>
              <a:cs typeface="+mn-cs"/>
            </a:endParaRPr>
          </a:p>
        </p:txBody>
      </p:sp>
      <p:pic>
        <p:nvPicPr>
          <p:cNvPr id="31" name="Picture 3" descr="E:\PPT\PPT snaps\iStock_000019253835XSmall-resize-380x300.jpg"/>
          <p:cNvPicPr>
            <a:picLocks noChangeAspect="1" noChangeArrowheads="1"/>
          </p:cNvPicPr>
          <p:nvPr userDrawn="1"/>
        </p:nvPicPr>
        <p:blipFill>
          <a:blip r:embed="rId2" cstate="print"/>
          <a:srcRect/>
          <a:stretch>
            <a:fillRect/>
          </a:stretch>
        </p:blipFill>
        <p:spPr bwMode="auto">
          <a:xfrm>
            <a:off x="376989" y="2133600"/>
            <a:ext cx="2594811" cy="2286000"/>
          </a:xfrm>
          <a:prstGeom prst="rect">
            <a:avLst/>
          </a:prstGeom>
          <a:noFill/>
          <a:ln w="28575">
            <a:solidFill>
              <a:srgbClr val="0070C0"/>
            </a:solidFill>
          </a:ln>
          <a:effectLst>
            <a:outerShdw blurRad="50800" dist="38100" dir="2700000" algn="tl" rotWithShape="0">
              <a:prstClr val="black">
                <a:alpha val="40000"/>
              </a:prstClr>
            </a:outerShdw>
          </a:effectLst>
        </p:spPr>
      </p:pic>
      <p:sp>
        <p:nvSpPr>
          <p:cNvPr id="32" name="Rectangle 6"/>
          <p:cNvSpPr txBox="1">
            <a:spLocks noChangeArrowheads="1"/>
          </p:cNvSpPr>
          <p:nvPr userDrawn="1"/>
        </p:nvSpPr>
        <p:spPr bwMode="gray">
          <a:xfrm>
            <a:off x="300789" y="304800"/>
            <a:ext cx="8538411" cy="1676400"/>
          </a:xfrm>
          <a:prstGeom prst="rect">
            <a:avLst/>
          </a:prstGeom>
          <a:solidFill>
            <a:srgbClr val="FFCC99"/>
          </a:solidFill>
          <a:ln w="12700">
            <a:solidFill>
              <a:srgbClr val="0099FF"/>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scene3d>
              <a:camera prst="orthographicFront"/>
              <a:lightRig rig="threePt" dir="t"/>
            </a:scene3d>
            <a:sp3d extrusionH="57150">
              <a:bevelT w="69850" h="69850" prst="divot"/>
            </a:sp3d>
          </a:bodyPr>
          <a:lstStyle>
            <a:lvl1pPr marL="0" indent="0" algn="ctr">
              <a:buFontTx/>
              <a:buNone/>
              <a:defRPr lang="en-US" sz="3200" baseline="0">
                <a:solidFill>
                  <a:srgbClr val="000000"/>
                </a:solidFill>
                <a:effectLst>
                  <a:outerShdw blurRad="50800" dist="38100" dir="2700000" algn="tl" rotWithShape="0">
                    <a:prstClr val="black">
                      <a:alpha val="40000"/>
                    </a:prstClr>
                  </a:outerShdw>
                </a:effectLst>
                <a:latin typeface="Franklin Gothic Book" pitchFamily="34" charset="0"/>
              </a:defRPr>
            </a:lvl1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4000" b="1" i="0" u="none" strike="noStrike" kern="0" cap="all" spc="0" normalizeH="0" baseline="0" noProof="0" dirty="0" smtClean="0">
                <a:ln>
                  <a:noFill/>
                </a:ln>
                <a:solidFill>
                  <a:srgbClr val="00B0F0"/>
                </a:solidFill>
                <a:effectLst>
                  <a:outerShdw blurRad="50800" dist="38100" dir="2700000" algn="tl" rotWithShape="0">
                    <a:prstClr val="black">
                      <a:alpha val="40000"/>
                    </a:prstClr>
                  </a:outerShdw>
                </a:effectLst>
                <a:uLnTx/>
                <a:uFillTx/>
                <a:latin typeface="Franklin Gothic Book" pitchFamily="34" charset="0"/>
                <a:ea typeface="Calibri"/>
                <a:cs typeface="Mangal"/>
              </a:rPr>
              <a:t>Emerging Issues of </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4000" b="1" i="0" u="none" strike="noStrike" kern="0" cap="all" spc="0" normalizeH="0" baseline="0" noProof="0" dirty="0" smtClean="0">
                <a:ln>
                  <a:noFill/>
                </a:ln>
                <a:solidFill>
                  <a:srgbClr val="00B0F0"/>
                </a:solidFill>
                <a:effectLst>
                  <a:outerShdw blurRad="50800" dist="38100" dir="2700000" algn="tl" rotWithShape="0">
                    <a:prstClr val="black">
                      <a:alpha val="40000"/>
                    </a:prstClr>
                  </a:outerShdw>
                </a:effectLst>
                <a:uLnTx/>
                <a:uFillTx/>
                <a:latin typeface="Franklin Gothic Book" pitchFamily="34" charset="0"/>
                <a:ea typeface="Calibri"/>
                <a:cs typeface="Mangal"/>
              </a:rPr>
              <a:t>New Ethanol Policy</a:t>
            </a:r>
            <a:endParaRPr kumimoji="0" lang="en-US" sz="4000" b="1" i="0" u="none" strike="noStrike" kern="0" cap="none" spc="0" normalizeH="0" baseline="0" noProof="0" dirty="0">
              <a:ln>
                <a:noFill/>
              </a:ln>
              <a:solidFill>
                <a:srgbClr val="00B0F0"/>
              </a:solidFill>
              <a:effectLst>
                <a:outerShdw blurRad="50800" dist="38100" dir="2700000" algn="tl" rotWithShape="0">
                  <a:prstClr val="black">
                    <a:alpha val="40000"/>
                  </a:prstClr>
                </a:outerShdw>
              </a:effectLst>
              <a:uLnTx/>
              <a:uFillTx/>
              <a:latin typeface="Calibri"/>
              <a:ea typeface="Calibri"/>
              <a:cs typeface="Mangal"/>
            </a:endParaRPr>
          </a:p>
        </p:txBody>
      </p:sp>
      <p:pic>
        <p:nvPicPr>
          <p:cNvPr id="10" name="Picture 2" descr="H:\CPCB Training Course 16-20 Jan.2012\Grainotch Photo 083.jpg"/>
          <p:cNvPicPr>
            <a:picLocks noChangeAspect="1" noChangeArrowheads="1"/>
          </p:cNvPicPr>
          <p:nvPr userDrawn="1"/>
        </p:nvPicPr>
        <p:blipFill>
          <a:blip r:embed="rId3" cstate="print"/>
          <a:srcRect/>
          <a:stretch>
            <a:fillRect/>
          </a:stretch>
        </p:blipFill>
        <p:spPr bwMode="auto">
          <a:xfrm>
            <a:off x="6172200" y="2133600"/>
            <a:ext cx="2667000" cy="2286000"/>
          </a:xfrm>
          <a:prstGeom prst="rect">
            <a:avLst/>
          </a:prstGeom>
          <a:ln w="28575">
            <a:solidFill>
              <a:srgbClr val="0070C0"/>
            </a:solidFill>
          </a:ln>
          <a:effectLst>
            <a:outerShdw blurRad="50800" dist="38100" dir="2700000" algn="tl" rotWithShape="0">
              <a:prstClr val="black">
                <a:alpha val="40000"/>
              </a:prstClr>
            </a:outerShdw>
          </a:effectLst>
        </p:spPr>
      </p:pic>
      <p:pic>
        <p:nvPicPr>
          <p:cNvPr id="11" name="Picture 2" descr="E:\VSI Snaps\Lab\qq.jpg"/>
          <p:cNvPicPr>
            <a:picLocks noChangeAspect="1" noChangeArrowheads="1"/>
          </p:cNvPicPr>
          <p:nvPr userDrawn="1"/>
        </p:nvPicPr>
        <p:blipFill>
          <a:blip r:embed="rId4" cstate="print"/>
          <a:srcRect/>
          <a:stretch>
            <a:fillRect/>
          </a:stretch>
        </p:blipFill>
        <p:spPr bwMode="auto">
          <a:xfrm>
            <a:off x="3200400" y="2133600"/>
            <a:ext cx="2743200" cy="2286000"/>
          </a:xfrm>
          <a:prstGeom prst="rect">
            <a:avLst/>
          </a:prstGeom>
          <a:ln w="28575">
            <a:solidFill>
              <a:srgbClr val="0070C0"/>
            </a:solidFill>
          </a:ln>
          <a:effectLst>
            <a:outerShdw blurRad="50800" dist="38100" dir="2700000" algn="tl" rotWithShape="0">
              <a:prstClr val="black">
                <a:alpha val="40000"/>
              </a:prstClr>
            </a:outerShdw>
          </a:effectLst>
        </p:spPr>
      </p:pic>
      <p:sp>
        <p:nvSpPr>
          <p:cNvPr id="8" name="Rectangle 32"/>
          <p:cNvSpPr>
            <a:spLocks noChangeArrowheads="1"/>
          </p:cNvSpPr>
          <p:nvPr userDrawn="1"/>
        </p:nvSpPr>
        <p:spPr bwMode="gray">
          <a:xfrm>
            <a:off x="0" y="6629401"/>
            <a:ext cx="9144000" cy="228600"/>
          </a:xfrm>
          <a:prstGeom prst="rect">
            <a:avLst/>
          </a:prstGeom>
          <a:solidFill>
            <a:schemeClr val="accent2">
              <a:lumMod val="60000"/>
              <a:lumOff val="40000"/>
            </a:schemeClr>
          </a:solid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400" b="1" baseline="0" dirty="0" smtClean="0">
                <a:latin typeface="Franklin Gothic Book" pitchFamily="34" charset="0"/>
              </a:rPr>
              <a:t>     </a:t>
            </a:r>
            <a:r>
              <a:rPr lang="en-US" sz="1200" b="1" dirty="0" smtClean="0">
                <a:solidFill>
                  <a:schemeClr val="accent4"/>
                </a:solidFill>
                <a:latin typeface="Century Gothic" panose="020B0502020202020204" pitchFamily="34" charset="0"/>
              </a:rPr>
              <a:t>AIDA Seminar,</a:t>
            </a:r>
            <a:r>
              <a:rPr lang="en-US" sz="1200" b="1" baseline="0" dirty="0" smtClean="0">
                <a:solidFill>
                  <a:schemeClr val="accent4"/>
                </a:solidFill>
                <a:latin typeface="Century Gothic" panose="020B0502020202020204" pitchFamily="34" charset="0"/>
              </a:rPr>
              <a:t> New Delhi February 7-8, 2019                                                                                           </a:t>
            </a:r>
            <a:r>
              <a:rPr lang="en-US" sz="1400" b="1" dirty="0" smtClean="0">
                <a:latin typeface="Franklin Gothic Book" pitchFamily="34" charset="0"/>
              </a:rPr>
              <a:t>www.</a:t>
            </a:r>
            <a:r>
              <a:rPr lang="en-US" sz="1400" b="1" dirty="0" smtClean="0">
                <a:solidFill>
                  <a:srgbClr val="FF0066"/>
                </a:solidFill>
                <a:latin typeface="Franklin Gothic Book" pitchFamily="34" charset="0"/>
              </a:rPr>
              <a:t>vsisugar</a:t>
            </a:r>
            <a:r>
              <a:rPr lang="en-US" sz="1400" b="1" dirty="0" smtClean="0">
                <a:latin typeface="Franklin Gothic Book" pitchFamily="34" charset="0"/>
              </a:rPr>
              <a:t>.com</a:t>
            </a:r>
          </a:p>
        </p:txBody>
      </p:sp>
    </p:spTree>
  </p:cSld>
  <p:clrMapOvr>
    <a:masterClrMapping/>
  </p:clrMapOvr>
  <mc:AlternateContent xmlns:mc="http://schemas.openxmlformats.org/markup-compatibility/2006">
    <mc:Choice xmlns="" xmlns:p14="http://schemas.microsoft.com/office/powerpoint/2010/main" Requires="p14">
      <p:transition p14:dur="10" advClick="0"/>
    </mc:Choice>
    <mc:Fallback>
      <p:transition advClick="0"/>
    </mc:Fallback>
  </mc:AlternateContent>
  <p:timing>
    <p:tnLst>
      <p:par>
        <p:cTn id="1" dur="indefinite" restart="never" nodeType="tmRoot"/>
      </p:par>
    </p:tnLst>
  </p:timing>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www.themegallery.com</a:t>
            </a:r>
            <a:endParaRPr lang="en-US"/>
          </a:p>
        </p:txBody>
      </p:sp>
      <p:sp>
        <p:nvSpPr>
          <p:cNvPr id="6" name="Slide Number Placeholder 5"/>
          <p:cNvSpPr>
            <a:spLocks noGrp="1"/>
          </p:cNvSpPr>
          <p:nvPr>
            <p:ph type="sldNum" sz="quarter" idx="12"/>
          </p:nvPr>
        </p:nvSpPr>
        <p:spPr/>
        <p:txBody>
          <a:bodyPr/>
          <a:lstStyle>
            <a:lvl1pPr>
              <a:defRPr/>
            </a:lvl1pPr>
          </a:lstStyle>
          <a:p>
            <a:fld id="{635BA63C-B751-44D1-A94F-938BB25AA8B4}"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p14:dur="10" advClick="0"/>
    </mc:Choice>
    <mc:Fallback>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3050" y="284163"/>
            <a:ext cx="2063751" cy="5842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6" y="284163"/>
            <a:ext cx="6042026" cy="584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www.themegallery.com</a:t>
            </a:r>
            <a:endParaRPr lang="en-US"/>
          </a:p>
        </p:txBody>
      </p:sp>
      <p:sp>
        <p:nvSpPr>
          <p:cNvPr id="6" name="Slide Number Placeholder 5"/>
          <p:cNvSpPr>
            <a:spLocks noGrp="1"/>
          </p:cNvSpPr>
          <p:nvPr>
            <p:ph type="sldNum" sz="quarter" idx="12"/>
          </p:nvPr>
        </p:nvSpPr>
        <p:spPr/>
        <p:txBody>
          <a:bodyPr/>
          <a:lstStyle>
            <a:lvl1pPr>
              <a:defRPr/>
            </a:lvl1pPr>
          </a:lstStyle>
          <a:p>
            <a:fld id="{72CCE73F-0481-465F-ADC4-67A27E58F554}"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p14:dur="10" advClick="0"/>
    </mc:Choice>
    <mc:Fallback>
      <p:transitio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6" y="284163"/>
            <a:ext cx="6734175" cy="9445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3"/>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smtClean="0"/>
              <a:t>www.themegallery.com</a:t>
            </a: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2664403F-FD69-4F22-923C-31408D88FF17}"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p14:dur="10" advClick="0"/>
    </mc:Choice>
    <mc:Fallback>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28626" y="284163"/>
            <a:ext cx="6734175" cy="9445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3"/>
            <a:ext cx="8229600" cy="4525963"/>
          </a:xfrm>
        </p:spPr>
        <p:txBody>
          <a:bodyPr/>
          <a:lstStyle/>
          <a:p>
            <a:r>
              <a:rPr lang="en-US" smtClean="0"/>
              <a:t>Click icon to add table</a:t>
            </a:r>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r>
              <a:rPr lang="en-US" smtClean="0"/>
              <a:t>www.themegallery.com</a:t>
            </a:r>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2FA84C39-23EB-4E83-9FBA-2171E8135C50}"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p14:dur="10" advClick="0"/>
    </mc:Choice>
    <mc:Fallback>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28626" y="284163"/>
            <a:ext cx="6734175" cy="944562"/>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3"/>
            <a:ext cx="8229600" cy="4525963"/>
          </a:xfrm>
        </p:spPr>
        <p:txBody>
          <a:bodyPr/>
          <a:lstStyle/>
          <a:p>
            <a:r>
              <a:rPr lang="en-US" smtClean="0"/>
              <a:t>Click icon to add chart</a:t>
            </a:r>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r>
              <a:rPr lang="en-US" smtClean="0"/>
              <a:t>www.themegallery.com</a:t>
            </a:r>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9B3E9458-9269-48F3-A9C8-9DCB91540C4E}"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p14:dur="10" advClick="0"/>
    </mc:Choice>
    <mc:Fallback>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28626" y="284163"/>
            <a:ext cx="6734175" cy="9445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3"/>
            <a:ext cx="8229600" cy="4525963"/>
          </a:xfrm>
        </p:spPr>
        <p:txBody>
          <a:bodyPr/>
          <a:lstStyle/>
          <a:p>
            <a:r>
              <a:rPr lang="en-US" smtClean="0"/>
              <a:t>Click icon to add SmartArt graphic</a:t>
            </a:r>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r>
              <a:rPr lang="en-US" smtClean="0"/>
              <a:t>www.themegallery.com</a:t>
            </a:r>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E97E2806-DC03-4F49-9A8D-D5464A2B8159}"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p14:dur="10" advClick="0"/>
    </mc:Choice>
    <mc:Fallback>
      <p:transition advClick="0"/>
    </mc:Fallback>
  </mc:AlternateContent>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Text, and Conten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 xmlns:p14="http://schemas.microsoft.com/office/powerpoint/2010/main" Requires="p14">
      <p:transition p14:dur="10" advClick="0"/>
    </mc:Choice>
    <mc:Fallback>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E712D9B-BCEA-4707-9153-71128B30FC46}" type="datetimeFigureOut">
              <a:rPr lang="en-GB" smtClean="0"/>
              <a:pPr/>
              <a:t>06/02/2019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7A6B6F-DA9C-4B24-97D8-B785BBFC096E}" type="slidenum">
              <a:rPr lang="en-GB" smtClean="0"/>
              <a:pPr/>
              <a:t>‹#›</a:t>
            </a:fld>
            <a:endParaRPr lang="en-GB"/>
          </a:p>
        </p:txBody>
      </p:sp>
    </p:spTree>
    <p:extLst>
      <p:ext uri="{BB962C8B-B14F-4D97-AF65-F5344CB8AC3E}">
        <p14:creationId xmlns="" xmlns:p14="http://schemas.microsoft.com/office/powerpoint/2010/main" val="1114552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lvl1pPr>
              <a:defRPr/>
            </a:lvl1pPr>
          </a:lstStyle>
          <a:p>
            <a:fld id="{7746641D-46ED-4763-8A69-9E3342D029DC}"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p14:dur="10" advClick="0"/>
    </mc:Choice>
    <mc:Fallback>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www.themegallery.com</a:t>
            </a:r>
            <a:endParaRPr lang="en-US"/>
          </a:p>
        </p:txBody>
      </p:sp>
      <p:sp>
        <p:nvSpPr>
          <p:cNvPr id="6" name="Slide Number Placeholder 5"/>
          <p:cNvSpPr>
            <a:spLocks noGrp="1"/>
          </p:cNvSpPr>
          <p:nvPr>
            <p:ph type="sldNum" sz="quarter" idx="12"/>
          </p:nvPr>
        </p:nvSpPr>
        <p:spPr/>
        <p:txBody>
          <a:bodyPr/>
          <a:lstStyle>
            <a:lvl1pPr>
              <a:defRPr/>
            </a:lvl1pPr>
          </a:lstStyle>
          <a:p>
            <a:fld id="{009C0D48-4DA6-4995-B206-9D5AD5014646}"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p14:dur="10" advClick="0"/>
    </mc:Choice>
    <mc:Fallback>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www.themegallery.com</a:t>
            </a:r>
            <a:endParaRPr lang="en-US"/>
          </a:p>
        </p:txBody>
      </p:sp>
      <p:sp>
        <p:nvSpPr>
          <p:cNvPr id="7" name="Slide Number Placeholder 6"/>
          <p:cNvSpPr>
            <a:spLocks noGrp="1"/>
          </p:cNvSpPr>
          <p:nvPr>
            <p:ph type="sldNum" sz="quarter" idx="12"/>
          </p:nvPr>
        </p:nvSpPr>
        <p:spPr/>
        <p:txBody>
          <a:bodyPr/>
          <a:lstStyle>
            <a:lvl1pPr>
              <a:defRPr/>
            </a:lvl1pPr>
          </a:lstStyle>
          <a:p>
            <a:fld id="{01F4C41C-B7BA-4735-AF8E-B249BDB65410}"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p14:dur="10" advClick="0"/>
    </mc:Choice>
    <mc:Fallback>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smtClean="0"/>
              <a:t>www.themegallery.com</a:t>
            </a:r>
            <a:endParaRPr lang="en-US"/>
          </a:p>
        </p:txBody>
      </p:sp>
      <p:sp>
        <p:nvSpPr>
          <p:cNvPr id="9" name="Slide Number Placeholder 8"/>
          <p:cNvSpPr>
            <a:spLocks noGrp="1"/>
          </p:cNvSpPr>
          <p:nvPr>
            <p:ph type="sldNum" sz="quarter" idx="12"/>
          </p:nvPr>
        </p:nvSpPr>
        <p:spPr/>
        <p:txBody>
          <a:bodyPr/>
          <a:lstStyle>
            <a:lvl1pPr>
              <a:defRPr/>
            </a:lvl1pPr>
          </a:lstStyle>
          <a:p>
            <a:fld id="{9904AF5B-D9C3-4512-81C7-CE73F1E02BE3}"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p14:dur="10" advClick="0"/>
    </mc:Choice>
    <mc:Fallback>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mc:AlternateContent xmlns:mc="http://schemas.openxmlformats.org/markup-compatibility/2006">
    <mc:Choice xmlns="" xmlns:p14="http://schemas.microsoft.com/office/powerpoint/2010/main" Requires="p14">
      <p:transition p14:dur="10" advClick="0"/>
    </mc:Choice>
    <mc:Fallback>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smtClean="0"/>
              <a:t>www.themegallery.com</a:t>
            </a:r>
            <a:endParaRPr lang="en-US"/>
          </a:p>
        </p:txBody>
      </p:sp>
      <p:sp>
        <p:nvSpPr>
          <p:cNvPr id="4" name="Slide Number Placeholder 3"/>
          <p:cNvSpPr>
            <a:spLocks noGrp="1"/>
          </p:cNvSpPr>
          <p:nvPr>
            <p:ph type="sldNum" sz="quarter" idx="12"/>
          </p:nvPr>
        </p:nvSpPr>
        <p:spPr/>
        <p:txBody>
          <a:bodyPr/>
          <a:lstStyle>
            <a:lvl1pPr>
              <a:defRPr/>
            </a:lvl1pPr>
          </a:lstStyle>
          <a:p>
            <a:fld id="{7CC0AFBD-9C19-4590-B7BD-AEA0D4384378}"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p14:dur="10" advClick="0"/>
    </mc:Choice>
    <mc:Fallback>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www.themegallery.com</a:t>
            </a:r>
            <a:endParaRPr lang="en-US"/>
          </a:p>
        </p:txBody>
      </p:sp>
      <p:sp>
        <p:nvSpPr>
          <p:cNvPr id="7" name="Slide Number Placeholder 6"/>
          <p:cNvSpPr>
            <a:spLocks noGrp="1"/>
          </p:cNvSpPr>
          <p:nvPr>
            <p:ph type="sldNum" sz="quarter" idx="12"/>
          </p:nvPr>
        </p:nvSpPr>
        <p:spPr/>
        <p:txBody>
          <a:bodyPr/>
          <a:lstStyle>
            <a:lvl1pPr>
              <a:defRPr/>
            </a:lvl1pPr>
          </a:lstStyle>
          <a:p>
            <a:fld id="{5A4CEAD9-B0E7-4A89-A74B-707CA66C2C6C}"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p14:dur="10" advClick="0"/>
    </mc:Choice>
    <mc:Fallback>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www.themegallery.com</a:t>
            </a:r>
            <a:endParaRPr lang="en-US"/>
          </a:p>
        </p:txBody>
      </p:sp>
      <p:sp>
        <p:nvSpPr>
          <p:cNvPr id="7" name="Slide Number Placeholder 6"/>
          <p:cNvSpPr>
            <a:spLocks noGrp="1"/>
          </p:cNvSpPr>
          <p:nvPr>
            <p:ph type="sldNum" sz="quarter" idx="12"/>
          </p:nvPr>
        </p:nvSpPr>
        <p:spPr/>
        <p:txBody>
          <a:bodyPr/>
          <a:lstStyle>
            <a:lvl1pPr>
              <a:defRPr/>
            </a:lvl1pPr>
          </a:lstStyle>
          <a:p>
            <a:fld id="{91B8A00E-B10F-4AE2-BE6B-942D3827E67E}"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p14:dur="10" advClick="0"/>
    </mc:Choice>
    <mc:Fallback>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Freeform 7"/>
          <p:cNvSpPr>
            <a:spLocks/>
          </p:cNvSpPr>
          <p:nvPr/>
        </p:nvSpPr>
        <p:spPr bwMode="gray">
          <a:xfrm>
            <a:off x="295277" y="342900"/>
            <a:ext cx="8848725" cy="6515100"/>
          </a:xfrm>
          <a:custGeom>
            <a:avLst/>
            <a:gdLst/>
            <a:ahLst/>
            <a:cxnLst>
              <a:cxn ang="0">
                <a:pos x="5574" y="4104"/>
              </a:cxn>
              <a:cxn ang="0">
                <a:pos x="5574" y="24"/>
              </a:cxn>
              <a:cxn ang="0">
                <a:pos x="4194" y="24"/>
              </a:cxn>
              <a:cxn ang="0">
                <a:pos x="2310" y="24"/>
              </a:cxn>
              <a:cxn ang="0">
                <a:pos x="144" y="42"/>
              </a:cxn>
              <a:cxn ang="0">
                <a:pos x="16" y="202"/>
              </a:cxn>
              <a:cxn ang="0">
                <a:pos x="16" y="835"/>
              </a:cxn>
              <a:cxn ang="0">
                <a:pos x="12" y="2700"/>
              </a:cxn>
              <a:cxn ang="0">
                <a:pos x="6" y="4104"/>
              </a:cxn>
              <a:cxn ang="0">
                <a:pos x="5574" y="4104"/>
              </a:cxn>
            </a:cxnLst>
            <a:rect l="0" t="0" r="r" b="b"/>
            <a:pathLst>
              <a:path w="5574" h="4104">
                <a:moveTo>
                  <a:pt x="5574" y="4104"/>
                </a:moveTo>
                <a:lnTo>
                  <a:pt x="5574" y="24"/>
                </a:lnTo>
                <a:cubicBezTo>
                  <a:pt x="4920" y="0"/>
                  <a:pt x="4738" y="24"/>
                  <a:pt x="4194" y="24"/>
                </a:cubicBezTo>
                <a:cubicBezTo>
                  <a:pt x="3650" y="24"/>
                  <a:pt x="2983" y="29"/>
                  <a:pt x="2310" y="24"/>
                </a:cubicBezTo>
                <a:cubicBezTo>
                  <a:pt x="1637" y="19"/>
                  <a:pt x="520" y="18"/>
                  <a:pt x="144" y="42"/>
                </a:cubicBezTo>
                <a:cubicBezTo>
                  <a:pt x="24" y="60"/>
                  <a:pt x="20" y="67"/>
                  <a:pt x="16" y="202"/>
                </a:cubicBezTo>
                <a:cubicBezTo>
                  <a:pt x="12" y="337"/>
                  <a:pt x="15" y="418"/>
                  <a:pt x="16" y="835"/>
                </a:cubicBezTo>
                <a:cubicBezTo>
                  <a:pt x="13" y="1258"/>
                  <a:pt x="12" y="2156"/>
                  <a:pt x="12" y="2700"/>
                </a:cubicBezTo>
                <a:cubicBezTo>
                  <a:pt x="12" y="3244"/>
                  <a:pt x="0" y="3600"/>
                  <a:pt x="6" y="4104"/>
                </a:cubicBezTo>
                <a:cubicBezTo>
                  <a:pt x="2790" y="4104"/>
                  <a:pt x="5574" y="4104"/>
                  <a:pt x="5574" y="4104"/>
                </a:cubicBezTo>
                <a:close/>
              </a:path>
            </a:pathLst>
          </a:custGeom>
          <a:gradFill rotWithShape="1">
            <a:gsLst>
              <a:gs pos="0">
                <a:srgbClr val="E6E6E6">
                  <a:alpha val="70000"/>
                </a:srgbClr>
              </a:gs>
              <a:gs pos="100000">
                <a:srgbClr val="E6E6E6">
                  <a:gamma/>
                  <a:tint val="0"/>
                  <a:invGamma/>
                </a:srgbClr>
              </a:gs>
            </a:gsLst>
            <a:lin ang="2700000" scaled="1"/>
          </a:gradFill>
          <a:ln w="9525">
            <a:noFill/>
            <a:round/>
            <a:headEnd/>
            <a:tailEnd/>
          </a:ln>
          <a:effectLst/>
        </p:spPr>
        <p:txBody>
          <a:bodyPr/>
          <a:lstStyle/>
          <a:p>
            <a:endParaRPr lang="en-US"/>
          </a:p>
        </p:txBody>
      </p:sp>
      <p:sp>
        <p:nvSpPr>
          <p:cNvPr id="1032" name="Freeform 8"/>
          <p:cNvSpPr>
            <a:spLocks/>
          </p:cNvSpPr>
          <p:nvPr/>
        </p:nvSpPr>
        <p:spPr bwMode="gray">
          <a:xfrm>
            <a:off x="328614" y="3"/>
            <a:ext cx="8821737" cy="314325"/>
          </a:xfrm>
          <a:custGeom>
            <a:avLst/>
            <a:gdLst/>
            <a:ahLst/>
            <a:cxnLst>
              <a:cxn ang="0">
                <a:pos x="5553" y="0"/>
              </a:cxn>
              <a:cxn ang="0">
                <a:pos x="5553" y="150"/>
              </a:cxn>
              <a:cxn ang="0">
                <a:pos x="4585" y="186"/>
              </a:cxn>
              <a:cxn ang="0">
                <a:pos x="2246" y="180"/>
              </a:cxn>
              <a:cxn ang="0">
                <a:pos x="960" y="180"/>
              </a:cxn>
              <a:cxn ang="0">
                <a:pos x="76" y="198"/>
              </a:cxn>
              <a:cxn ang="0">
                <a:pos x="1" y="153"/>
              </a:cxn>
              <a:cxn ang="0">
                <a:pos x="1" y="0"/>
              </a:cxn>
              <a:cxn ang="0">
                <a:pos x="5553" y="0"/>
              </a:cxn>
            </a:cxnLst>
            <a:rect l="0" t="0" r="r" b="b"/>
            <a:pathLst>
              <a:path w="5557" h="198">
                <a:moveTo>
                  <a:pt x="5553" y="0"/>
                </a:moveTo>
                <a:lnTo>
                  <a:pt x="5553" y="150"/>
                </a:lnTo>
                <a:cubicBezTo>
                  <a:pt x="5557" y="144"/>
                  <a:pt x="5136" y="181"/>
                  <a:pt x="4585" y="186"/>
                </a:cubicBezTo>
                <a:cubicBezTo>
                  <a:pt x="4034" y="191"/>
                  <a:pt x="2849" y="170"/>
                  <a:pt x="2246" y="180"/>
                </a:cubicBezTo>
                <a:cubicBezTo>
                  <a:pt x="1643" y="190"/>
                  <a:pt x="1319" y="178"/>
                  <a:pt x="960" y="180"/>
                </a:cubicBezTo>
                <a:cubicBezTo>
                  <a:pt x="601" y="182"/>
                  <a:pt x="238" y="198"/>
                  <a:pt x="76" y="198"/>
                </a:cubicBezTo>
                <a:cubicBezTo>
                  <a:pt x="28" y="198"/>
                  <a:pt x="1" y="153"/>
                  <a:pt x="1" y="153"/>
                </a:cubicBezTo>
                <a:cubicBezTo>
                  <a:pt x="1" y="153"/>
                  <a:pt x="0" y="83"/>
                  <a:pt x="1" y="0"/>
                </a:cubicBezTo>
                <a:lnTo>
                  <a:pt x="5553" y="0"/>
                </a:lnTo>
                <a:close/>
              </a:path>
            </a:pathLst>
          </a:custGeom>
          <a:solidFill>
            <a:schemeClr val="hlink">
              <a:alpha val="70000"/>
            </a:schemeClr>
          </a:solidFill>
          <a:ln w="9525">
            <a:noFill/>
            <a:round/>
            <a:headEnd/>
            <a:tailEnd/>
          </a:ln>
          <a:effectLst/>
        </p:spPr>
        <p:txBody>
          <a:bodyPr/>
          <a:lstStyle/>
          <a:p>
            <a:endParaRPr lang="en-US"/>
          </a:p>
        </p:txBody>
      </p:sp>
      <p:sp>
        <p:nvSpPr>
          <p:cNvPr id="1033" name="Freeform 9"/>
          <p:cNvSpPr>
            <a:spLocks/>
          </p:cNvSpPr>
          <p:nvPr/>
        </p:nvSpPr>
        <p:spPr bwMode="gray">
          <a:xfrm>
            <a:off x="-1587" y="393700"/>
            <a:ext cx="242888" cy="6469063"/>
          </a:xfrm>
          <a:custGeom>
            <a:avLst/>
            <a:gdLst/>
            <a:ahLst/>
            <a:cxnLst>
              <a:cxn ang="0">
                <a:pos x="0" y="4061"/>
              </a:cxn>
              <a:cxn ang="0">
                <a:pos x="145" y="4064"/>
              </a:cxn>
              <a:cxn ang="0">
                <a:pos x="149" y="3364"/>
              </a:cxn>
              <a:cxn ang="0">
                <a:pos x="137" y="1651"/>
              </a:cxn>
              <a:cxn ang="0">
                <a:pos x="139" y="710"/>
              </a:cxn>
              <a:cxn ang="0">
                <a:pos x="136" y="65"/>
              </a:cxn>
              <a:cxn ang="0">
                <a:pos x="102" y="18"/>
              </a:cxn>
              <a:cxn ang="0">
                <a:pos x="1" y="7"/>
              </a:cxn>
              <a:cxn ang="0">
                <a:pos x="0" y="4061"/>
              </a:cxn>
            </a:cxnLst>
            <a:rect l="0" t="0" r="r" b="b"/>
            <a:pathLst>
              <a:path w="153" h="4067">
                <a:moveTo>
                  <a:pt x="0" y="4061"/>
                </a:moveTo>
                <a:lnTo>
                  <a:pt x="145" y="4064"/>
                </a:lnTo>
                <a:cubicBezTo>
                  <a:pt x="141" y="4067"/>
                  <a:pt x="145" y="3766"/>
                  <a:pt x="149" y="3364"/>
                </a:cubicBezTo>
                <a:cubicBezTo>
                  <a:pt x="153" y="2962"/>
                  <a:pt x="143" y="2090"/>
                  <a:pt x="137" y="1651"/>
                </a:cubicBezTo>
                <a:cubicBezTo>
                  <a:pt x="131" y="1212"/>
                  <a:pt x="138" y="971"/>
                  <a:pt x="139" y="710"/>
                </a:cubicBezTo>
                <a:cubicBezTo>
                  <a:pt x="141" y="448"/>
                  <a:pt x="136" y="184"/>
                  <a:pt x="136" y="65"/>
                </a:cubicBezTo>
                <a:cubicBezTo>
                  <a:pt x="136" y="30"/>
                  <a:pt x="102" y="18"/>
                  <a:pt x="102" y="18"/>
                </a:cubicBezTo>
                <a:cubicBezTo>
                  <a:pt x="41" y="0"/>
                  <a:pt x="1" y="7"/>
                  <a:pt x="1" y="7"/>
                </a:cubicBezTo>
                <a:lnTo>
                  <a:pt x="0" y="4061"/>
                </a:lnTo>
                <a:close/>
              </a:path>
            </a:pathLst>
          </a:custGeom>
          <a:solidFill>
            <a:schemeClr val="folHlink">
              <a:alpha val="70000"/>
            </a:schemeClr>
          </a:solidFill>
          <a:ln w="9525">
            <a:noFill/>
            <a:round/>
            <a:headEnd/>
            <a:tailEnd/>
          </a:ln>
          <a:effectLst/>
        </p:spPr>
        <p:txBody>
          <a:bodyPr/>
          <a:lstStyle/>
          <a:p>
            <a:endParaRPr lang="en-US"/>
          </a:p>
        </p:txBody>
      </p:sp>
      <p:sp>
        <p:nvSpPr>
          <p:cNvPr id="1034" name="Freeform 10"/>
          <p:cNvSpPr>
            <a:spLocks/>
          </p:cNvSpPr>
          <p:nvPr/>
        </p:nvSpPr>
        <p:spPr bwMode="gray">
          <a:xfrm>
            <a:off x="-3175" y="3"/>
            <a:ext cx="247651" cy="327025"/>
          </a:xfrm>
          <a:custGeom>
            <a:avLst/>
            <a:gdLst/>
            <a:ahLst/>
            <a:cxnLst>
              <a:cxn ang="0">
                <a:pos x="2" y="0"/>
              </a:cxn>
              <a:cxn ang="0">
                <a:pos x="150" y="0"/>
              </a:cxn>
              <a:cxn ang="0">
                <a:pos x="144" y="149"/>
              </a:cxn>
              <a:cxn ang="0">
                <a:pos x="87" y="197"/>
              </a:cxn>
              <a:cxn ang="0">
                <a:pos x="0" y="197"/>
              </a:cxn>
              <a:cxn ang="0">
                <a:pos x="2" y="0"/>
              </a:cxn>
            </a:cxnLst>
            <a:rect l="0" t="0" r="r" b="b"/>
            <a:pathLst>
              <a:path w="156" h="206">
                <a:moveTo>
                  <a:pt x="2" y="0"/>
                </a:moveTo>
                <a:lnTo>
                  <a:pt x="150" y="0"/>
                </a:lnTo>
                <a:cubicBezTo>
                  <a:pt x="156" y="71"/>
                  <a:pt x="144" y="149"/>
                  <a:pt x="144" y="149"/>
                </a:cubicBezTo>
                <a:cubicBezTo>
                  <a:pt x="133" y="181"/>
                  <a:pt x="111" y="189"/>
                  <a:pt x="87" y="197"/>
                </a:cubicBezTo>
                <a:cubicBezTo>
                  <a:pt x="44" y="206"/>
                  <a:pt x="0" y="197"/>
                  <a:pt x="0" y="197"/>
                </a:cubicBezTo>
                <a:lnTo>
                  <a:pt x="2" y="0"/>
                </a:lnTo>
                <a:close/>
              </a:path>
            </a:pathLst>
          </a:custGeom>
          <a:solidFill>
            <a:schemeClr val="accent2">
              <a:alpha val="70000"/>
            </a:schemeClr>
          </a:solidFill>
          <a:ln w="9525">
            <a:noFill/>
            <a:round/>
            <a:headEnd/>
            <a:tailEnd/>
          </a:ln>
          <a:effectLst/>
        </p:spPr>
        <p:txBody>
          <a:bodyPr/>
          <a:lstStyle/>
          <a:p>
            <a:endParaRPr lang="en-US"/>
          </a:p>
        </p:txBody>
      </p:sp>
      <p:sp>
        <p:nvSpPr>
          <p:cNvPr id="1026" name="Rectangle 2"/>
          <p:cNvSpPr>
            <a:spLocks noGrp="1" noChangeArrowheads="1"/>
          </p:cNvSpPr>
          <p:nvPr>
            <p:ph type="title"/>
          </p:nvPr>
        </p:nvSpPr>
        <p:spPr bwMode="gray">
          <a:xfrm>
            <a:off x="428626" y="284163"/>
            <a:ext cx="6734175" cy="9445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gray">
          <a:xfrm>
            <a:off x="457200" y="1600203"/>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gray">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gray">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smtClean="0"/>
              <a:t>www.themegallery.com</a:t>
            </a:r>
            <a:endParaRPr lang="en-US"/>
          </a:p>
        </p:txBody>
      </p:sp>
      <p:sp>
        <p:nvSpPr>
          <p:cNvPr id="1030" name="Rectangle 6"/>
          <p:cNvSpPr>
            <a:spLocks noGrp="1" noChangeArrowheads="1"/>
          </p:cNvSpPr>
          <p:nvPr>
            <p:ph type="sldNum" sz="quarter" idx="4"/>
          </p:nvPr>
        </p:nvSpPr>
        <p:spPr bwMode="gray">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97E2806-DC03-4F49-9A8D-D5464A2B8159}" type="slidenum">
              <a:rPr lang="en-US" smtClean="0"/>
              <a:pPr/>
              <a:t>‹#›</a:t>
            </a:fld>
            <a:endParaRPr lang="en-US"/>
          </a:p>
        </p:txBody>
      </p:sp>
      <p:pic>
        <p:nvPicPr>
          <p:cNvPr id="12" name="Picture 9" descr="E:\Tiff\VIS Logo-final-1.tif"/>
          <p:cNvPicPr>
            <a:picLocks noChangeAspect="1" noChangeArrowheads="1"/>
          </p:cNvPicPr>
          <p:nvPr/>
        </p:nvPicPr>
        <p:blipFill>
          <a:blip r:embed="rId19" cstate="print"/>
          <a:srcRect/>
          <a:stretch>
            <a:fillRect/>
          </a:stretch>
        </p:blipFill>
        <p:spPr bwMode="auto">
          <a:xfrm>
            <a:off x="26589" y="44679"/>
            <a:ext cx="375048" cy="310921"/>
          </a:xfrm>
          <a:prstGeom prst="rect">
            <a:avLst/>
          </a:prstGeom>
          <a:noFill/>
          <a:ln w="9525">
            <a:noFill/>
            <a:miter lim="800000"/>
            <a:headEnd/>
            <a:tailEnd/>
          </a:ln>
          <a:effectLst>
            <a:outerShdw blurRad="50800" dist="38100" dir="10800000" algn="r" rotWithShape="0">
              <a:prstClr val="black">
                <a:alpha val="40000"/>
              </a:prstClr>
            </a:outerShdw>
          </a:effectLst>
        </p:spPr>
      </p:pic>
      <p:sp>
        <p:nvSpPr>
          <p:cNvPr id="13" name="Rectangle 32"/>
          <p:cNvSpPr>
            <a:spLocks noChangeArrowheads="1"/>
          </p:cNvSpPr>
          <p:nvPr userDrawn="1"/>
        </p:nvSpPr>
        <p:spPr bwMode="gray">
          <a:xfrm>
            <a:off x="0" y="6629401"/>
            <a:ext cx="9144000" cy="228600"/>
          </a:xfrm>
          <a:prstGeom prst="rect">
            <a:avLst/>
          </a:prstGeom>
          <a:solidFill>
            <a:srgbClr val="99CCFF"/>
          </a:solid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400" b="1" baseline="0" dirty="0" smtClean="0">
                <a:latin typeface="Franklin Gothic Book" pitchFamily="34" charset="0"/>
              </a:rPr>
              <a:t>     </a:t>
            </a:r>
            <a:r>
              <a:rPr lang="en-US" sz="1200" b="1" dirty="0" smtClean="0">
                <a:solidFill>
                  <a:schemeClr val="accent4"/>
                </a:solidFill>
                <a:latin typeface="Century Gothic" panose="020B0502020202020204" pitchFamily="34" charset="0"/>
              </a:rPr>
              <a:t>AIDA Seminar,</a:t>
            </a:r>
            <a:r>
              <a:rPr lang="en-US" sz="1200" b="1" baseline="0" dirty="0" smtClean="0">
                <a:solidFill>
                  <a:schemeClr val="accent4"/>
                </a:solidFill>
                <a:latin typeface="Century Gothic" panose="020B0502020202020204" pitchFamily="34" charset="0"/>
              </a:rPr>
              <a:t> New Delhi February 7-8, 2019                                                                                           </a:t>
            </a:r>
            <a:r>
              <a:rPr lang="en-US" sz="1400" b="1" dirty="0" smtClean="0">
                <a:latin typeface="Franklin Gothic Book" pitchFamily="34" charset="0"/>
              </a:rPr>
              <a:t>www.</a:t>
            </a:r>
            <a:r>
              <a:rPr lang="en-US" sz="1400" b="1" dirty="0" smtClean="0">
                <a:solidFill>
                  <a:srgbClr val="FF0066"/>
                </a:solidFill>
                <a:latin typeface="Franklin Gothic Book" pitchFamily="34" charset="0"/>
              </a:rPr>
              <a:t>vsisugar</a:t>
            </a:r>
            <a:r>
              <a:rPr lang="en-US" sz="1400" b="1" dirty="0" smtClean="0">
                <a:latin typeface="Franklin Gothic Book" pitchFamily="34" charset="0"/>
              </a:rPr>
              <a:t>.com</a:t>
            </a: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82" r:id="rId16"/>
    <p:sldLayoutId id="2147483692" r:id="rId17"/>
  </p:sldLayoutIdLst>
  <mc:AlternateContent xmlns:mc="http://schemas.openxmlformats.org/markup-compatibility/2006">
    <mc:Choice xmlns="" xmlns:p14="http://schemas.microsoft.com/office/powerpoint/2010/main" Requires="p14">
      <p:transition p14:dur="1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ppt_x</p:attrName>
                                        </p:attrNameLst>
                                      </p:cBhvr>
                                      <p:tavLst>
                                        <p:tav tm="0">
                                          <p:val>
                                            <p:strVal val="#ppt_x-.2"/>
                                          </p:val>
                                        </p:tav>
                                        <p:tav tm="100000">
                                          <p:val>
                                            <p:strVal val="#ppt_x"/>
                                          </p:val>
                                        </p:tav>
                                      </p:tavLst>
                                    </p:anim>
                                    <p:anim calcmode="lin" valueType="num">
                                      <p:cBhvr>
                                        <p:cTn id="8" dur="5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500"/>
                                        <p:tgtEl>
                                          <p:spTgt spid="1026"/>
                                        </p:tgtEl>
                                      </p:cBhvr>
                                    </p:animEffect>
                                  </p:childTnLst>
                                </p:cTn>
                              </p:par>
                            </p:childTnLst>
                          </p:cTn>
                        </p:par>
                        <p:par>
                          <p:cTn id="10" fill="hold">
                            <p:stCondLst>
                              <p:cond delay="500"/>
                            </p:stCondLst>
                            <p:childTnLst>
                              <p:par>
                                <p:cTn id="11" presetID="19" presetClass="emph" presetSubtype="0" fill="hold" grpId="0" nodeType="afterEffect">
                                  <p:stCondLst>
                                    <p:cond delay="0"/>
                                  </p:stCondLst>
                                  <p:childTnLst>
                                    <p:animClr clrSpc="rgb" dir="cw">
                                      <p:cBhvr override="childStyle">
                                        <p:cTn id="12" dur="1200" fill="hold"/>
                                        <p:tgtEl>
                                          <p:spTgt spid="1032"/>
                                        </p:tgtEl>
                                        <p:attrNameLst>
                                          <p:attrName>style.color</p:attrName>
                                        </p:attrNameLst>
                                      </p:cBhvr>
                                      <p:to>
                                        <a:schemeClr val="folHlink"/>
                                      </p:to>
                                    </p:animClr>
                                    <p:animClr clrSpc="rgb" dir="cw">
                                      <p:cBhvr>
                                        <p:cTn id="13" dur="1200" fill="hold"/>
                                        <p:tgtEl>
                                          <p:spTgt spid="1032"/>
                                        </p:tgtEl>
                                        <p:attrNameLst>
                                          <p:attrName>fillcolor</p:attrName>
                                        </p:attrNameLst>
                                      </p:cBhvr>
                                      <p:to>
                                        <a:schemeClr val="folHlink"/>
                                      </p:to>
                                    </p:animClr>
                                    <p:set>
                                      <p:cBhvr>
                                        <p:cTn id="14" dur="1200" fill="hold"/>
                                        <p:tgtEl>
                                          <p:spTgt spid="1032"/>
                                        </p:tgtEl>
                                        <p:attrNameLst>
                                          <p:attrName>fill.type</p:attrName>
                                        </p:attrNameLst>
                                      </p:cBhvr>
                                      <p:to>
                                        <p:strVal val="solid"/>
                                      </p:to>
                                    </p:set>
                                    <p:set>
                                      <p:cBhvr>
                                        <p:cTn id="15" dur="1200" fill="hold"/>
                                        <p:tgtEl>
                                          <p:spTgt spid="1032"/>
                                        </p:tgtEl>
                                        <p:attrNameLst>
                                          <p:attrName>fill.on</p:attrName>
                                        </p:attrNameLst>
                                      </p:cBhvr>
                                      <p:to>
                                        <p:strVal val="true"/>
                                      </p:to>
                                    </p:set>
                                  </p:childTnLst>
                                </p:cTn>
                              </p:par>
                              <p:par>
                                <p:cTn id="16" presetID="19" presetClass="emph" presetSubtype="0" fill="hold" grpId="0" nodeType="withEffect">
                                  <p:stCondLst>
                                    <p:cond delay="800"/>
                                  </p:stCondLst>
                                  <p:childTnLst>
                                    <p:animClr clrSpc="rgb" dir="cw">
                                      <p:cBhvr override="childStyle">
                                        <p:cTn id="17" dur="1300" fill="hold"/>
                                        <p:tgtEl>
                                          <p:spTgt spid="1034"/>
                                        </p:tgtEl>
                                        <p:attrNameLst>
                                          <p:attrName>style.color</p:attrName>
                                        </p:attrNameLst>
                                      </p:cBhvr>
                                      <p:to>
                                        <a:schemeClr val="hlink"/>
                                      </p:to>
                                    </p:animClr>
                                    <p:animClr clrSpc="rgb" dir="cw">
                                      <p:cBhvr>
                                        <p:cTn id="18" dur="1300" fill="hold"/>
                                        <p:tgtEl>
                                          <p:spTgt spid="1034"/>
                                        </p:tgtEl>
                                        <p:attrNameLst>
                                          <p:attrName>fillcolor</p:attrName>
                                        </p:attrNameLst>
                                      </p:cBhvr>
                                      <p:to>
                                        <a:schemeClr val="hlink"/>
                                      </p:to>
                                    </p:animClr>
                                    <p:set>
                                      <p:cBhvr>
                                        <p:cTn id="19" dur="1300" fill="hold"/>
                                        <p:tgtEl>
                                          <p:spTgt spid="1034"/>
                                        </p:tgtEl>
                                        <p:attrNameLst>
                                          <p:attrName>fill.type</p:attrName>
                                        </p:attrNameLst>
                                      </p:cBhvr>
                                      <p:to>
                                        <p:strVal val="solid"/>
                                      </p:to>
                                    </p:set>
                                    <p:set>
                                      <p:cBhvr>
                                        <p:cTn id="20" dur="1300" fill="hold"/>
                                        <p:tgtEl>
                                          <p:spTgt spid="1034"/>
                                        </p:tgtEl>
                                        <p:attrNameLst>
                                          <p:attrName>fill.on</p:attrName>
                                        </p:attrNameLst>
                                      </p:cBhvr>
                                      <p:to>
                                        <p:strVal val="true"/>
                                      </p:to>
                                    </p:set>
                                  </p:childTnLst>
                                </p:cTn>
                              </p:par>
                              <p:par>
                                <p:cTn id="21" presetID="19" presetClass="emph" presetSubtype="0" fill="hold" grpId="0" nodeType="withEffect">
                                  <p:stCondLst>
                                    <p:cond delay="1700"/>
                                  </p:stCondLst>
                                  <p:childTnLst>
                                    <p:animClr clrSpc="rgb" dir="cw">
                                      <p:cBhvr override="childStyle">
                                        <p:cTn id="22" dur="1300" fill="hold"/>
                                        <p:tgtEl>
                                          <p:spTgt spid="1033"/>
                                        </p:tgtEl>
                                        <p:attrNameLst>
                                          <p:attrName>style.color</p:attrName>
                                        </p:attrNameLst>
                                      </p:cBhvr>
                                      <p:to>
                                        <a:schemeClr val="accent1"/>
                                      </p:to>
                                    </p:animClr>
                                    <p:animClr clrSpc="rgb" dir="cw">
                                      <p:cBhvr>
                                        <p:cTn id="23" dur="1300" fill="hold"/>
                                        <p:tgtEl>
                                          <p:spTgt spid="1033"/>
                                        </p:tgtEl>
                                        <p:attrNameLst>
                                          <p:attrName>fillcolor</p:attrName>
                                        </p:attrNameLst>
                                      </p:cBhvr>
                                      <p:to>
                                        <a:schemeClr val="accent1"/>
                                      </p:to>
                                    </p:animClr>
                                    <p:set>
                                      <p:cBhvr>
                                        <p:cTn id="24" dur="1300" fill="hold"/>
                                        <p:tgtEl>
                                          <p:spTgt spid="1033"/>
                                        </p:tgtEl>
                                        <p:attrNameLst>
                                          <p:attrName>fill.type</p:attrName>
                                        </p:attrNameLst>
                                      </p:cBhvr>
                                      <p:to>
                                        <p:strVal val="solid"/>
                                      </p:to>
                                    </p:set>
                                    <p:set>
                                      <p:cBhvr>
                                        <p:cTn id="25" dur="1300" fill="hold"/>
                                        <p:tgtEl>
                                          <p:spTgt spid="103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2" grpId="1" animBg="1"/>
      <p:bldP spid="1032" grpId="2" animBg="1"/>
      <p:bldP spid="1032" grpId="3" animBg="1"/>
      <p:bldP spid="1032" grpId="4" animBg="1"/>
      <p:bldP spid="1033" grpId="0" animBg="1"/>
      <p:bldP spid="1033" grpId="1" animBg="1"/>
      <p:bldP spid="1033" grpId="2" animBg="1"/>
      <p:bldP spid="1033" grpId="3" animBg="1"/>
      <p:bldP spid="1033" grpId="4" animBg="1"/>
      <p:bldP spid="1034" grpId="0" animBg="1"/>
      <p:bldP spid="1034" grpId="1" animBg="1"/>
      <p:bldP spid="1034" grpId="2" animBg="1"/>
      <p:bldP spid="1034" grpId="3" animBg="1"/>
      <p:bldP spid="1034" grpId="4" animBg="1"/>
      <p:bldP spid="1026" grpId="0"/>
    </p:bldLst>
  </p:timing>
  <p:hf sldNum="0" hdr="0" dt="0"/>
  <p:txStyles>
    <p:titleStyle>
      <a:lvl1pPr algn="l" rtl="0" eaLnBrk="1" fontAlgn="base" hangingPunct="1">
        <a:spcBef>
          <a:spcPct val="0"/>
        </a:spcBef>
        <a:spcAft>
          <a:spcPct val="0"/>
        </a:spcAft>
        <a:defRPr sz="4200" b="1">
          <a:solidFill>
            <a:srgbClr val="000000"/>
          </a:solidFill>
          <a:latin typeface="+mj-lt"/>
          <a:ea typeface="+mj-ea"/>
          <a:cs typeface="+mj-cs"/>
        </a:defRPr>
      </a:lvl1pPr>
      <a:lvl2pPr algn="l" rtl="0" eaLnBrk="1" fontAlgn="base" hangingPunct="1">
        <a:spcBef>
          <a:spcPct val="0"/>
        </a:spcBef>
        <a:spcAft>
          <a:spcPct val="0"/>
        </a:spcAft>
        <a:defRPr sz="4200" b="1">
          <a:solidFill>
            <a:srgbClr val="000000"/>
          </a:solidFill>
          <a:latin typeface="Arial" charset="0"/>
        </a:defRPr>
      </a:lvl2pPr>
      <a:lvl3pPr algn="l" rtl="0" eaLnBrk="1" fontAlgn="base" hangingPunct="1">
        <a:spcBef>
          <a:spcPct val="0"/>
        </a:spcBef>
        <a:spcAft>
          <a:spcPct val="0"/>
        </a:spcAft>
        <a:defRPr sz="4200" b="1">
          <a:solidFill>
            <a:srgbClr val="000000"/>
          </a:solidFill>
          <a:latin typeface="Arial" charset="0"/>
        </a:defRPr>
      </a:lvl3pPr>
      <a:lvl4pPr algn="l" rtl="0" eaLnBrk="1" fontAlgn="base" hangingPunct="1">
        <a:spcBef>
          <a:spcPct val="0"/>
        </a:spcBef>
        <a:spcAft>
          <a:spcPct val="0"/>
        </a:spcAft>
        <a:defRPr sz="4200" b="1">
          <a:solidFill>
            <a:srgbClr val="000000"/>
          </a:solidFill>
          <a:latin typeface="Arial" charset="0"/>
        </a:defRPr>
      </a:lvl4pPr>
      <a:lvl5pPr algn="l" rtl="0" eaLnBrk="1" fontAlgn="base" hangingPunct="1">
        <a:spcBef>
          <a:spcPct val="0"/>
        </a:spcBef>
        <a:spcAft>
          <a:spcPct val="0"/>
        </a:spcAft>
        <a:defRPr sz="4200" b="1">
          <a:solidFill>
            <a:srgbClr val="000000"/>
          </a:solidFill>
          <a:latin typeface="Arial" charset="0"/>
        </a:defRPr>
      </a:lvl5pPr>
      <a:lvl6pPr marL="457200" algn="l" rtl="0" eaLnBrk="1" fontAlgn="base" hangingPunct="1">
        <a:spcBef>
          <a:spcPct val="0"/>
        </a:spcBef>
        <a:spcAft>
          <a:spcPct val="0"/>
        </a:spcAft>
        <a:defRPr sz="4200" b="1">
          <a:solidFill>
            <a:srgbClr val="000000"/>
          </a:solidFill>
          <a:latin typeface="Arial" charset="0"/>
        </a:defRPr>
      </a:lvl6pPr>
      <a:lvl7pPr marL="914400" algn="l" rtl="0" eaLnBrk="1" fontAlgn="base" hangingPunct="1">
        <a:spcBef>
          <a:spcPct val="0"/>
        </a:spcBef>
        <a:spcAft>
          <a:spcPct val="0"/>
        </a:spcAft>
        <a:defRPr sz="4200" b="1">
          <a:solidFill>
            <a:srgbClr val="000000"/>
          </a:solidFill>
          <a:latin typeface="Arial" charset="0"/>
        </a:defRPr>
      </a:lvl7pPr>
      <a:lvl8pPr marL="1371600" algn="l" rtl="0" eaLnBrk="1" fontAlgn="base" hangingPunct="1">
        <a:spcBef>
          <a:spcPct val="0"/>
        </a:spcBef>
        <a:spcAft>
          <a:spcPct val="0"/>
        </a:spcAft>
        <a:defRPr sz="4200" b="1">
          <a:solidFill>
            <a:srgbClr val="000000"/>
          </a:solidFill>
          <a:latin typeface="Arial" charset="0"/>
        </a:defRPr>
      </a:lvl8pPr>
      <a:lvl9pPr marL="1828800" algn="l" rtl="0" eaLnBrk="1" fontAlgn="base" hangingPunct="1">
        <a:spcBef>
          <a:spcPct val="0"/>
        </a:spcBef>
        <a:spcAft>
          <a:spcPct val="0"/>
        </a:spcAft>
        <a:defRPr sz="4200" b="1">
          <a:solidFill>
            <a:srgbClr val="000000"/>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hyperlink" Target="SJ%20&amp;%20B-%20Heavy%20molasses%20ethanol%20production%20cost-03-09-2019.xlsx"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package" Target="../embeddings/Microsoft_Office_Word_Document2.docx"/></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534401" cy="609600"/>
          </a:xfrm>
          <a:solidFill>
            <a:srgbClr val="FFC000"/>
          </a:solidFill>
          <a:ln>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a:scene3d>
              <a:camera prst="orthographicFront"/>
              <a:lightRig rig="threePt" dir="t"/>
            </a:scene3d>
            <a:sp3d extrusionH="57150">
              <a:bevelT w="38100" h="38100"/>
            </a:sp3d>
          </a:bodyPr>
          <a:lstStyle/>
          <a:p>
            <a:pPr algn="ctr">
              <a:tabLst>
                <a:tab pos="2917825" algn="l"/>
              </a:tabLst>
              <a:defRPr/>
            </a:pPr>
            <a:r>
              <a:rPr lang="en-US" sz="2100" dirty="0" smtClean="0">
                <a:solidFill>
                  <a:srgbClr val="0099FF"/>
                </a:solidFill>
                <a:latin typeface="Century Gothic" pitchFamily="34" charset="0"/>
              </a:rPr>
              <a:t>USE OF PARTIAL SJ IN EXISITING MILLS WITH ATTACHED DISTILLERIES</a:t>
            </a:r>
            <a:endParaRPr lang="en-US" sz="2100" cap="all" dirty="0">
              <a:solidFill>
                <a:srgbClr val="0099FF"/>
              </a:solidFill>
              <a:latin typeface="Century Gothic" pitchFamily="34" charset="0"/>
            </a:endParaRPr>
          </a:p>
        </p:txBody>
      </p:sp>
      <p:sp>
        <p:nvSpPr>
          <p:cNvPr id="3" name="Content Placeholder 2"/>
          <p:cNvSpPr>
            <a:spLocks noGrp="1"/>
          </p:cNvSpPr>
          <p:nvPr>
            <p:ph idx="1"/>
          </p:nvPr>
        </p:nvSpPr>
        <p:spPr>
          <a:xfrm>
            <a:off x="152400" y="838200"/>
            <a:ext cx="8839200" cy="5791200"/>
          </a:xfrm>
        </p:spPr>
        <p:txBody>
          <a:bodyPr>
            <a:normAutofit fontScale="25000" lnSpcReduction="20000"/>
          </a:bodyPr>
          <a:lstStyle/>
          <a:p>
            <a:pPr marL="290513" indent="-290513" algn="just">
              <a:spcBef>
                <a:spcPts val="600"/>
              </a:spcBef>
              <a:spcAft>
                <a:spcPts val="300"/>
              </a:spcAft>
              <a:buClr>
                <a:srgbClr val="FF0066"/>
              </a:buClr>
              <a:buFont typeface="Wingdings" pitchFamily="2" charset="2"/>
              <a:buChar char="q"/>
              <a:defRPr/>
            </a:pPr>
            <a:r>
              <a:rPr lang="en-US" sz="8000" b="1" dirty="0" smtClean="0">
                <a:effectLst>
                  <a:outerShdw blurRad="38100" dist="38100" dir="2700000" algn="tl">
                    <a:srgbClr val="000000">
                      <a:alpha val="43137"/>
                    </a:srgbClr>
                  </a:outerShdw>
                </a:effectLst>
                <a:latin typeface="Century Gothic" pitchFamily="34" charset="0"/>
              </a:rPr>
              <a:t>In existing sugar mills with attached distillery, partial SJ can be used either in the form of concentrated clear juice (about 25</a:t>
            </a:r>
            <a:r>
              <a:rPr lang="en-US" sz="8000" b="1" baseline="30000" dirty="0" smtClean="0">
                <a:effectLst>
                  <a:outerShdw blurRad="38100" dist="38100" dir="2700000" algn="tl">
                    <a:srgbClr val="000000">
                      <a:alpha val="43137"/>
                    </a:srgbClr>
                  </a:outerShdw>
                </a:effectLst>
                <a:latin typeface="Century Gothic" pitchFamily="34" charset="0"/>
              </a:rPr>
              <a:t>0</a:t>
            </a:r>
            <a:r>
              <a:rPr lang="en-US" sz="8000" b="1" dirty="0" smtClean="0">
                <a:effectLst>
                  <a:outerShdw blurRad="38100" dist="38100" dir="2700000" algn="tl">
                    <a:srgbClr val="000000">
                      <a:alpha val="43137"/>
                    </a:srgbClr>
                  </a:outerShdw>
                </a:effectLst>
                <a:latin typeface="Century Gothic" pitchFamily="34" charset="0"/>
              </a:rPr>
              <a:t> </a:t>
            </a:r>
            <a:r>
              <a:rPr lang="en-US" sz="8000" b="1" dirty="0" err="1" smtClean="0">
                <a:effectLst>
                  <a:outerShdw blurRad="38100" dist="38100" dir="2700000" algn="tl">
                    <a:srgbClr val="000000">
                      <a:alpha val="43137"/>
                    </a:srgbClr>
                  </a:outerShdw>
                </a:effectLst>
                <a:latin typeface="Century Gothic" pitchFamily="34" charset="0"/>
              </a:rPr>
              <a:t>brix</a:t>
            </a:r>
            <a:r>
              <a:rPr lang="en-US" sz="8000" b="1" dirty="0" smtClean="0">
                <a:effectLst>
                  <a:outerShdw blurRad="38100" dist="38100" dir="2700000" algn="tl">
                    <a:srgbClr val="000000">
                      <a:alpha val="43137"/>
                    </a:srgbClr>
                  </a:outerShdw>
                </a:effectLst>
                <a:latin typeface="Century Gothic" pitchFamily="34" charset="0"/>
              </a:rPr>
              <a:t>, before second body) or in the form of syrup.</a:t>
            </a:r>
          </a:p>
          <a:p>
            <a:pPr marL="290513" indent="-290513" algn="just">
              <a:spcBef>
                <a:spcPts val="600"/>
              </a:spcBef>
              <a:spcAft>
                <a:spcPts val="300"/>
              </a:spcAft>
              <a:buClr>
                <a:srgbClr val="FF0066"/>
              </a:buClr>
              <a:buFont typeface="Wingdings" pitchFamily="2" charset="2"/>
              <a:buChar char="q"/>
              <a:defRPr/>
            </a:pPr>
            <a:r>
              <a:rPr lang="en-US" sz="8000" b="1" dirty="0" smtClean="0">
                <a:effectLst>
                  <a:outerShdw blurRad="38100" dist="38100" dir="2700000" algn="tl">
                    <a:srgbClr val="000000">
                      <a:alpha val="43137"/>
                    </a:srgbClr>
                  </a:outerShdw>
                </a:effectLst>
                <a:latin typeface="Century Gothic" pitchFamily="34" charset="0"/>
              </a:rPr>
              <a:t>Required quantity of concentrated juice  (25</a:t>
            </a:r>
            <a:r>
              <a:rPr lang="en-US" sz="8000" b="1" baseline="30000" dirty="0" smtClean="0">
                <a:effectLst>
                  <a:outerShdw blurRad="38100" dist="38100" dir="2700000" algn="tl">
                    <a:srgbClr val="000000">
                      <a:alpha val="43137"/>
                    </a:srgbClr>
                  </a:outerShdw>
                </a:effectLst>
                <a:latin typeface="Century Gothic" pitchFamily="34" charset="0"/>
              </a:rPr>
              <a:t>0</a:t>
            </a:r>
            <a:r>
              <a:rPr lang="en-US" sz="8000" b="1" dirty="0" smtClean="0">
                <a:effectLst>
                  <a:outerShdw blurRad="38100" dist="38100" dir="2700000" algn="tl">
                    <a:srgbClr val="000000">
                      <a:alpha val="43137"/>
                    </a:srgbClr>
                  </a:outerShdw>
                </a:effectLst>
                <a:latin typeface="Century Gothic" pitchFamily="34" charset="0"/>
              </a:rPr>
              <a:t>Brix) matching to the capacity of the attached distillery can be withdrawn.</a:t>
            </a:r>
          </a:p>
          <a:p>
            <a:pPr marL="290513" indent="-290513" algn="just">
              <a:spcBef>
                <a:spcPts val="600"/>
              </a:spcBef>
              <a:spcAft>
                <a:spcPts val="300"/>
              </a:spcAft>
              <a:buClr>
                <a:srgbClr val="FF0066"/>
              </a:buClr>
              <a:buFont typeface="Wingdings" pitchFamily="2" charset="2"/>
              <a:buChar char="q"/>
              <a:defRPr/>
            </a:pPr>
            <a:r>
              <a:rPr lang="en-US" sz="8000" b="1" dirty="0" smtClean="0">
                <a:effectLst>
                  <a:outerShdw blurRad="38100" dist="38100" dir="2700000" algn="tl">
                    <a:srgbClr val="000000">
                      <a:alpha val="43137"/>
                    </a:srgbClr>
                  </a:outerShdw>
                </a:effectLst>
                <a:latin typeface="Century Gothic" pitchFamily="34" charset="0"/>
              </a:rPr>
              <a:t>The concentrated hot juice need to be cooled (on line) and taken directly to fermentation without intermediate storage.</a:t>
            </a:r>
          </a:p>
          <a:p>
            <a:pPr marL="290513" indent="-290513" algn="just">
              <a:spcBef>
                <a:spcPts val="600"/>
              </a:spcBef>
              <a:spcAft>
                <a:spcPts val="300"/>
              </a:spcAft>
              <a:buClr>
                <a:srgbClr val="FF0066"/>
              </a:buClr>
              <a:buFont typeface="Wingdings" pitchFamily="2" charset="2"/>
              <a:buChar char="q"/>
              <a:defRPr/>
            </a:pPr>
            <a:r>
              <a:rPr lang="en-US" sz="8000" b="1" dirty="0" smtClean="0">
                <a:effectLst>
                  <a:outerShdw blurRad="38100" dist="38100" dir="2700000" algn="tl">
                    <a:srgbClr val="000000">
                      <a:alpha val="43137"/>
                    </a:srgbClr>
                  </a:outerShdw>
                </a:effectLst>
                <a:latin typeface="Century Gothic" pitchFamily="34" charset="0"/>
              </a:rPr>
              <a:t>Concentrated Juice is rich fermentation media and  susceptible for contamination. Therefore, care has to be taken to avoid contamination at all stages. </a:t>
            </a:r>
          </a:p>
          <a:p>
            <a:pPr marL="290513" indent="-290513" algn="just">
              <a:spcBef>
                <a:spcPts val="600"/>
              </a:spcBef>
              <a:spcAft>
                <a:spcPts val="300"/>
              </a:spcAft>
              <a:buClr>
                <a:srgbClr val="FF0066"/>
              </a:buClr>
              <a:buFont typeface="Wingdings" pitchFamily="2" charset="2"/>
              <a:buChar char="q"/>
              <a:defRPr/>
            </a:pPr>
            <a:r>
              <a:rPr lang="en-US" sz="8000" b="1" dirty="0" smtClean="0">
                <a:effectLst>
                  <a:outerShdw blurRad="38100" dist="38100" dir="2700000" algn="tl">
                    <a:srgbClr val="000000">
                      <a:alpha val="43137"/>
                    </a:srgbClr>
                  </a:outerShdw>
                </a:effectLst>
                <a:latin typeface="Century Gothic" pitchFamily="34" charset="0"/>
              </a:rPr>
              <a:t>OR Required quantity of syrup (55</a:t>
            </a:r>
            <a:r>
              <a:rPr lang="en-US" sz="8000" b="1" baseline="30000" dirty="0" smtClean="0">
                <a:effectLst>
                  <a:outerShdw blurRad="38100" dist="38100" dir="2700000" algn="tl">
                    <a:srgbClr val="000000">
                      <a:alpha val="43137"/>
                    </a:srgbClr>
                  </a:outerShdw>
                </a:effectLst>
                <a:latin typeface="Century Gothic" pitchFamily="34" charset="0"/>
              </a:rPr>
              <a:t>0</a:t>
            </a:r>
            <a:r>
              <a:rPr lang="en-US" sz="8000" b="1" dirty="0" smtClean="0">
                <a:effectLst>
                  <a:outerShdw blurRad="38100" dist="38100" dir="2700000" algn="tl">
                    <a:srgbClr val="000000">
                      <a:alpha val="43137"/>
                    </a:srgbClr>
                  </a:outerShdw>
                </a:effectLst>
                <a:latin typeface="Century Gothic" pitchFamily="34" charset="0"/>
              </a:rPr>
              <a:t>Brix) matching to the capacity of the attached distillery can be withdrawn, cooled on line and taken for fermentation by diluting with recycled spent wash.</a:t>
            </a:r>
          </a:p>
          <a:p>
            <a:pPr marL="290513" indent="-290513" algn="just">
              <a:spcBef>
                <a:spcPts val="600"/>
              </a:spcBef>
              <a:spcAft>
                <a:spcPts val="300"/>
              </a:spcAft>
              <a:buClr>
                <a:srgbClr val="FF0066"/>
              </a:buClr>
              <a:buFont typeface="Wingdings" pitchFamily="2" charset="2"/>
              <a:buChar char="q"/>
              <a:defRPr/>
            </a:pPr>
            <a:r>
              <a:rPr lang="en-US" sz="8000" b="1" dirty="0" smtClean="0">
                <a:effectLst>
                  <a:outerShdw blurRad="38100" dist="38100" dir="2700000" algn="tl">
                    <a:srgbClr val="000000">
                      <a:alpha val="43137"/>
                    </a:srgbClr>
                  </a:outerShdw>
                </a:effectLst>
                <a:latin typeface="Century Gothic" pitchFamily="34" charset="0"/>
              </a:rPr>
              <a:t>Partial SJ will also provide some direct and indirect benefits as mentioned for BH molasses but the rate of ethanol from this partial withdrawal will be Rs. 52.43 per liter and not Rs. 59.13 per liter .</a:t>
            </a:r>
          </a:p>
          <a:p>
            <a:pPr marL="290513" indent="-290513" algn="just">
              <a:spcBef>
                <a:spcPts val="600"/>
              </a:spcBef>
              <a:spcAft>
                <a:spcPts val="300"/>
              </a:spcAft>
              <a:buClr>
                <a:srgbClr val="FF0066"/>
              </a:buClr>
              <a:buFont typeface="Wingdings" pitchFamily="2" charset="2"/>
              <a:buChar char="q"/>
              <a:defRPr/>
            </a:pPr>
            <a:r>
              <a:rPr lang="en-US" sz="8000" b="1" dirty="0" smtClean="0">
                <a:effectLst>
                  <a:outerShdw blurRad="38100" dist="38100" dir="2700000" algn="tl">
                    <a:srgbClr val="000000">
                      <a:alpha val="43137"/>
                    </a:srgbClr>
                  </a:outerShdw>
                </a:effectLst>
                <a:latin typeface="Century Gothic" pitchFamily="34" charset="0"/>
              </a:rPr>
              <a:t>SJ route will require additional investment for PHEs, pumps, piping, valves, mass flow meters and other instruments.</a:t>
            </a:r>
          </a:p>
          <a:p>
            <a:pPr marL="290513" indent="-290513" algn="just">
              <a:spcBef>
                <a:spcPts val="600"/>
              </a:spcBef>
              <a:spcAft>
                <a:spcPts val="300"/>
              </a:spcAft>
              <a:buClr>
                <a:srgbClr val="FF0066"/>
              </a:buClr>
              <a:buFont typeface="Wingdings" pitchFamily="2" charset="2"/>
              <a:buChar char="q"/>
              <a:defRPr/>
            </a:pPr>
            <a:r>
              <a:rPr lang="en-US" sz="8000" b="1" dirty="0" err="1" smtClean="0">
                <a:effectLst>
                  <a:outerShdw blurRad="38100" dist="38100" dir="2700000" algn="tl">
                    <a:srgbClr val="000000">
                      <a:alpha val="43137"/>
                    </a:srgbClr>
                  </a:outerShdw>
                </a:effectLst>
                <a:latin typeface="Century Gothic" pitchFamily="34" charset="0"/>
              </a:rPr>
              <a:t>Spentwash</a:t>
            </a:r>
            <a:r>
              <a:rPr lang="en-US" sz="8000" b="1" dirty="0" smtClean="0">
                <a:effectLst>
                  <a:outerShdw blurRad="38100" dist="38100" dir="2700000" algn="tl">
                    <a:srgbClr val="000000">
                      <a:alpha val="43137"/>
                    </a:srgbClr>
                  </a:outerShdw>
                </a:effectLst>
                <a:latin typeface="Century Gothic" pitchFamily="34" charset="0"/>
              </a:rPr>
              <a:t> generated from SJ route will not be useful for incineration  boilers.</a:t>
            </a:r>
          </a:p>
          <a:p>
            <a:pPr marL="290513" indent="-290513" algn="just">
              <a:spcBef>
                <a:spcPts val="300"/>
              </a:spcBef>
              <a:spcAft>
                <a:spcPts val="300"/>
              </a:spcAft>
              <a:buClr>
                <a:srgbClr val="FF0066"/>
              </a:buClr>
              <a:buFont typeface="Wingdings" pitchFamily="2" charset="2"/>
              <a:buChar char="q"/>
              <a:defRPr/>
            </a:pPr>
            <a:endParaRPr lang="en-US" sz="2600" b="1" dirty="0">
              <a:effectLst>
                <a:outerShdw blurRad="38100" dist="38100" dir="2700000" algn="tl">
                  <a:srgbClr val="000000">
                    <a:alpha val="43137"/>
                  </a:srgbClr>
                </a:outerShdw>
              </a:effectLst>
              <a:latin typeface="Century Gothic" pitchFamily="34" charset="0"/>
            </a:endParaRPr>
          </a:p>
          <a:p>
            <a:pPr algn="just">
              <a:lnSpc>
                <a:spcPts val="2880"/>
              </a:lnSpc>
              <a:spcBef>
                <a:spcPts val="1200"/>
              </a:spcBef>
              <a:buClr>
                <a:srgbClr val="FF0066"/>
              </a:buClr>
              <a:buNone/>
              <a:defRPr/>
            </a:pPr>
            <a:endParaRPr lang="en-US" sz="2400" b="1" dirty="0">
              <a:effectLst>
                <a:outerShdw blurRad="38100" dist="38100" dir="2700000" algn="tl">
                  <a:srgbClr val="000000">
                    <a:alpha val="43137"/>
                  </a:srgbClr>
                </a:outerShdw>
              </a:effectLst>
              <a:latin typeface="Century Gothic" pitchFamily="34" charset="0"/>
            </a:endParaRPr>
          </a:p>
          <a:p>
            <a:pPr algn="just">
              <a:lnSpc>
                <a:spcPts val="2880"/>
              </a:lnSpc>
              <a:spcBef>
                <a:spcPts val="1200"/>
              </a:spcBef>
              <a:buClr>
                <a:srgbClr val="FF0066"/>
              </a:buClr>
              <a:buNone/>
              <a:defRPr/>
            </a:pPr>
            <a:endParaRPr lang="en-US" sz="2400" b="1" dirty="0">
              <a:effectLst>
                <a:outerShdw blurRad="38100" dist="38100" dir="2700000" algn="tl">
                  <a:srgbClr val="000000">
                    <a:alpha val="43137"/>
                  </a:srgbClr>
                </a:outerShdw>
              </a:effectLst>
              <a:latin typeface="Century Gothic" pitchFamily="34" charset="0"/>
            </a:endParaRPr>
          </a:p>
          <a:p>
            <a:pPr marL="457200" indent="-457200" algn="just">
              <a:lnSpc>
                <a:spcPts val="2880"/>
              </a:lnSpc>
              <a:spcBef>
                <a:spcPts val="1200"/>
              </a:spcBef>
              <a:buClr>
                <a:srgbClr val="FF0066"/>
              </a:buClr>
              <a:buFontTx/>
              <a:buAutoNum type="arabicPeriod"/>
              <a:defRPr/>
            </a:pPr>
            <a:endParaRPr lang="en-US" sz="2400" b="1" dirty="0">
              <a:effectLst>
                <a:outerShdw blurRad="38100" dist="38100" dir="2700000" algn="tl">
                  <a:srgbClr val="C0C0C0"/>
                </a:outerShdw>
              </a:effectLst>
              <a:latin typeface="Century Gothic" pitchFamily="34" charset="0"/>
            </a:endParaRPr>
          </a:p>
          <a:p>
            <a:pPr marL="457200" indent="-457200" algn="just">
              <a:lnSpc>
                <a:spcPct val="150000"/>
              </a:lnSpc>
              <a:buClr>
                <a:srgbClr val="FF0066"/>
              </a:buClr>
              <a:buNone/>
              <a:defRPr/>
            </a:pPr>
            <a:endParaRPr lang="en-US" sz="2400" b="1" dirty="0">
              <a:effectLst>
                <a:outerShdw blurRad="38100" dist="38100" dir="2700000" algn="tl">
                  <a:srgbClr val="C0C0C0"/>
                </a:outerShdw>
              </a:effectLst>
              <a:latin typeface="Century Gothic" pitchFamily="34" charset="0"/>
            </a:endParaRPr>
          </a:p>
          <a:p>
            <a:pPr marL="457200" indent="-457200" algn="just">
              <a:lnSpc>
                <a:spcPct val="150000"/>
              </a:lnSpc>
              <a:buClr>
                <a:srgbClr val="FF0066"/>
              </a:buClr>
              <a:buNone/>
              <a:defRPr/>
            </a:pPr>
            <a:endParaRPr lang="en-US" sz="2400" b="1" dirty="0">
              <a:effectLst>
                <a:outerShdw blurRad="38100" dist="38100" dir="2700000" algn="tl">
                  <a:srgbClr val="C0C0C0"/>
                </a:outerShdw>
              </a:effectLst>
              <a:latin typeface="Century Gothic" pitchFamily="34" charset="0"/>
            </a:endParaRPr>
          </a:p>
        </p:txBody>
      </p:sp>
    </p:spTree>
  </p:cSld>
  <p:clrMapOvr>
    <a:masterClrMapping/>
  </p:clrMapOvr>
  <mc:AlternateContent xmlns:mc="http://schemas.openxmlformats.org/markup-compatibility/2006">
    <mc:Choice xmlns=""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610600" cy="609600"/>
          </a:xfrm>
          <a:solidFill>
            <a:schemeClr val="accent2"/>
          </a:solidFill>
          <a:ln>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3d extrusionH="57150">
              <a:bevelT w="38100" h="38100"/>
            </a:sp3d>
          </a:bodyPr>
          <a:lstStyle/>
          <a:p>
            <a:r>
              <a:rPr lang="en-US" sz="2000" cap="all" dirty="0" smtClean="0">
                <a:solidFill>
                  <a:srgbClr val="0099FF"/>
                </a:solidFill>
              </a:rPr>
              <a:t>Comparison between partial SJ and BH Molasses routes </a:t>
            </a:r>
            <a:endParaRPr lang="en-US" sz="2000" cap="all" dirty="0">
              <a:solidFill>
                <a:srgbClr val="0099FF"/>
              </a:solidFill>
            </a:endParaRPr>
          </a:p>
        </p:txBody>
      </p:sp>
      <p:graphicFrame>
        <p:nvGraphicFramePr>
          <p:cNvPr id="3" name="Table 2"/>
          <p:cNvGraphicFramePr>
            <a:graphicFrameLocks noGrp="1"/>
          </p:cNvGraphicFramePr>
          <p:nvPr>
            <p:extLst>
              <p:ext uri="{D42A27DB-BD31-4B8C-83A1-F6EECF244321}">
                <p14:modId xmlns="" xmlns:p14="http://schemas.microsoft.com/office/powerpoint/2010/main" val="2133807606"/>
              </p:ext>
            </p:extLst>
          </p:nvPr>
        </p:nvGraphicFramePr>
        <p:xfrm>
          <a:off x="304801" y="838200"/>
          <a:ext cx="8610598" cy="5689570"/>
        </p:xfrm>
        <a:graphic>
          <a:graphicData uri="http://schemas.openxmlformats.org/drawingml/2006/table">
            <a:tbl>
              <a:tblPr>
                <a:effectLst>
                  <a:innerShdw blurRad="114300">
                    <a:prstClr val="black"/>
                  </a:innerShdw>
                </a:effectLst>
                <a:tableStyleId>{5940675A-B579-460E-94D1-54222C63F5DA}</a:tableStyleId>
              </a:tblPr>
              <a:tblGrid>
                <a:gridCol w="547247">
                  <a:extLst>
                    <a:ext uri="{9D8B030D-6E8A-4147-A177-3AD203B41FA5}">
                      <a16:colId xmlns="" xmlns:a16="http://schemas.microsoft.com/office/drawing/2014/main" val="3405972951"/>
                    </a:ext>
                  </a:extLst>
                </a:gridCol>
                <a:gridCol w="4058753">
                  <a:extLst>
                    <a:ext uri="{9D8B030D-6E8A-4147-A177-3AD203B41FA5}">
                      <a16:colId xmlns="" xmlns:a16="http://schemas.microsoft.com/office/drawing/2014/main" val="3534067208"/>
                    </a:ext>
                  </a:extLst>
                </a:gridCol>
                <a:gridCol w="1333916">
                  <a:extLst>
                    <a:ext uri="{9D8B030D-6E8A-4147-A177-3AD203B41FA5}">
                      <a16:colId xmlns="" xmlns:a16="http://schemas.microsoft.com/office/drawing/2014/main" val="868997320"/>
                    </a:ext>
                  </a:extLst>
                </a:gridCol>
                <a:gridCol w="1299083">
                  <a:extLst>
                    <a:ext uri="{9D8B030D-6E8A-4147-A177-3AD203B41FA5}">
                      <a16:colId xmlns="" xmlns:a16="http://schemas.microsoft.com/office/drawing/2014/main" val="1934303561"/>
                    </a:ext>
                  </a:extLst>
                </a:gridCol>
                <a:gridCol w="1371599">
                  <a:extLst>
                    <a:ext uri="{9D8B030D-6E8A-4147-A177-3AD203B41FA5}">
                      <a16:colId xmlns="" xmlns:a16="http://schemas.microsoft.com/office/drawing/2014/main" val="3327077669"/>
                    </a:ext>
                  </a:extLst>
                </a:gridCol>
              </a:tblGrid>
              <a:tr h="551844">
                <a:tc>
                  <a:txBody>
                    <a:bodyPr/>
                    <a:lstStyle/>
                    <a:p>
                      <a:pPr algn="ctr" fontAlgn="b"/>
                      <a:r>
                        <a:rPr lang="en-US" sz="1800" b="1" u="none" strike="noStrike" dirty="0" smtClean="0">
                          <a:effectLst/>
                          <a:latin typeface="Century Gothic" panose="020B0502020202020204" pitchFamily="34" charset="0"/>
                        </a:rPr>
                        <a:t>S. N.</a:t>
                      </a:r>
                      <a:endParaRPr lang="en-US" sz="1800" b="1" i="0" u="none" strike="noStrike" dirty="0">
                        <a:solidFill>
                          <a:srgbClr val="000000"/>
                        </a:solidFill>
                        <a:effectLst/>
                        <a:latin typeface="Century Gothic" panose="020B0502020202020204" pitchFamily="34" charset="0"/>
                      </a:endParaRPr>
                    </a:p>
                  </a:txBody>
                  <a:tcPr marL="4490" marR="4490" marT="4490" marB="0" anchor="b">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3500000" scaled="1"/>
                      <a:tileRect/>
                    </a:gradFill>
                  </a:tcPr>
                </a:tc>
                <a:tc>
                  <a:txBody>
                    <a:bodyPr/>
                    <a:lstStyle/>
                    <a:p>
                      <a:pPr algn="ctr" fontAlgn="b"/>
                      <a:r>
                        <a:rPr lang="en-US" sz="1800" b="1" u="none" strike="noStrike" dirty="0" smtClean="0">
                          <a:effectLst/>
                          <a:latin typeface="Century Gothic" panose="020B0502020202020204" pitchFamily="34" charset="0"/>
                        </a:rPr>
                        <a:t>Particulars </a:t>
                      </a:r>
                      <a:endParaRPr lang="en-US" sz="1800" b="1" i="0" u="none" strike="noStrike" dirty="0">
                        <a:solidFill>
                          <a:srgbClr val="000000"/>
                        </a:solidFill>
                        <a:effectLst/>
                        <a:latin typeface="Century Gothic" panose="020B0502020202020204" pitchFamily="34" charset="0"/>
                      </a:endParaRPr>
                    </a:p>
                  </a:txBody>
                  <a:tcPr marL="4490" marR="4490" marT="4490" marB="0" anchor="b">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3500000" scaled="1"/>
                      <a:tileRect/>
                    </a:gradFill>
                  </a:tcPr>
                </a:tc>
                <a:tc>
                  <a:txBody>
                    <a:bodyPr/>
                    <a:lstStyle/>
                    <a:p>
                      <a:pPr algn="ctr" fontAlgn="b"/>
                      <a:r>
                        <a:rPr lang="en-US" sz="1800" b="1" u="none" strike="noStrike" dirty="0">
                          <a:effectLst/>
                          <a:latin typeface="Century Gothic" panose="020B0502020202020204" pitchFamily="34" charset="0"/>
                        </a:rPr>
                        <a:t>Unit</a:t>
                      </a:r>
                      <a:endParaRPr lang="en-US" sz="1800" b="1" i="0" u="none" strike="noStrike" dirty="0">
                        <a:solidFill>
                          <a:srgbClr val="000000"/>
                        </a:solidFill>
                        <a:effectLst/>
                        <a:latin typeface="Century Gothic" panose="020B0502020202020204" pitchFamily="34" charset="0"/>
                      </a:endParaRPr>
                    </a:p>
                  </a:txBody>
                  <a:tcPr marL="4490" marR="4490" marT="4490" marB="0" anchor="ctr">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3500000" scaled="1"/>
                      <a:tileRect/>
                    </a:gradFill>
                  </a:tcPr>
                </a:tc>
                <a:tc>
                  <a:txBody>
                    <a:bodyPr/>
                    <a:lstStyle/>
                    <a:p>
                      <a:pPr algn="ctr" fontAlgn="b"/>
                      <a:r>
                        <a:rPr lang="en-US" sz="1800" b="1" u="none" strike="noStrike" dirty="0">
                          <a:effectLst/>
                          <a:latin typeface="Century Gothic" panose="020B0502020202020204" pitchFamily="34" charset="0"/>
                        </a:rPr>
                        <a:t>Sugar cane Juice</a:t>
                      </a:r>
                      <a:endParaRPr lang="en-US" sz="1800" b="1" i="0" u="none" strike="noStrike" dirty="0">
                        <a:solidFill>
                          <a:srgbClr val="000000"/>
                        </a:solidFill>
                        <a:effectLst/>
                        <a:latin typeface="Century Gothic" panose="020B0502020202020204" pitchFamily="34" charset="0"/>
                      </a:endParaRPr>
                    </a:p>
                  </a:txBody>
                  <a:tcPr marL="4490" marR="4490" marT="4490" marB="0" anchor="ctr">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3500000" scaled="1"/>
                      <a:tileRect/>
                    </a:gradFill>
                  </a:tcPr>
                </a:tc>
                <a:tc>
                  <a:txBody>
                    <a:bodyPr/>
                    <a:lstStyle/>
                    <a:p>
                      <a:pPr algn="ctr" fontAlgn="b"/>
                      <a:r>
                        <a:rPr lang="en-US" sz="1800" b="1" u="none" strike="noStrike" dirty="0">
                          <a:effectLst/>
                          <a:latin typeface="Century Gothic" panose="020B0502020202020204" pitchFamily="34" charset="0"/>
                        </a:rPr>
                        <a:t>B-Heavy Molasses</a:t>
                      </a:r>
                      <a:endParaRPr lang="en-US" sz="1800" b="1" i="0" u="none" strike="noStrike" dirty="0">
                        <a:solidFill>
                          <a:srgbClr val="000000"/>
                        </a:solidFill>
                        <a:effectLst/>
                        <a:latin typeface="Century Gothic" panose="020B0502020202020204" pitchFamily="34" charset="0"/>
                      </a:endParaRPr>
                    </a:p>
                  </a:txBody>
                  <a:tcPr marL="4490" marR="4490" marT="4490" marB="0" anchor="ctr">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3500000" scaled="1"/>
                      <a:tileRect/>
                    </a:gradFill>
                  </a:tcPr>
                </a:tc>
                <a:extLst>
                  <a:ext uri="{0D108BD9-81ED-4DB2-BD59-A6C34878D82A}">
                    <a16:rowId xmlns="" xmlns:a16="http://schemas.microsoft.com/office/drawing/2014/main" val="2887681261"/>
                  </a:ext>
                </a:extLst>
              </a:tr>
              <a:tr h="365490">
                <a:tc>
                  <a:txBody>
                    <a:bodyPr/>
                    <a:lstStyle/>
                    <a:p>
                      <a:pPr algn="ctr" fontAlgn="b"/>
                      <a:r>
                        <a:rPr lang="en-US" sz="1800" b="1" u="none" strike="noStrike" dirty="0">
                          <a:effectLst/>
                          <a:latin typeface="Century Gothic" panose="020B0502020202020204" pitchFamily="34" charset="0"/>
                        </a:rPr>
                        <a:t>1</a:t>
                      </a:r>
                      <a:endParaRPr lang="en-US" sz="1800" b="1" i="0" u="none" strike="noStrike" dirty="0">
                        <a:solidFill>
                          <a:srgbClr val="000000"/>
                        </a:solidFill>
                        <a:effectLst/>
                        <a:latin typeface="Century Gothic" panose="020B0502020202020204" pitchFamily="34" charset="0"/>
                      </a:endParaRPr>
                    </a:p>
                  </a:txBody>
                  <a:tcPr marL="4490" marR="4490" marT="4490" marB="0" anchor="b">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3500000" scaled="1"/>
                      <a:tileRect/>
                    </a:gradFill>
                  </a:tcPr>
                </a:tc>
                <a:tc>
                  <a:txBody>
                    <a:bodyPr/>
                    <a:lstStyle/>
                    <a:p>
                      <a:pPr algn="l" fontAlgn="b"/>
                      <a:r>
                        <a:rPr lang="en-US" sz="1800" b="1" u="none" strike="noStrike" dirty="0">
                          <a:effectLst/>
                          <a:latin typeface="Century Gothic" panose="020B0502020202020204" pitchFamily="34" charset="0"/>
                        </a:rPr>
                        <a:t>Distillery capacity </a:t>
                      </a:r>
                      <a:endParaRPr lang="en-US" sz="1800" b="1" i="0" u="none" strike="noStrike" dirty="0">
                        <a:solidFill>
                          <a:srgbClr val="000000"/>
                        </a:solidFill>
                        <a:effectLst/>
                        <a:latin typeface="Century Gothic" panose="020B0502020202020204" pitchFamily="34" charset="0"/>
                      </a:endParaRPr>
                    </a:p>
                  </a:txBody>
                  <a:tcPr marL="4490" marR="4490" marT="4490"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1800" b="1" u="none" strike="noStrike">
                          <a:effectLst/>
                          <a:latin typeface="Century Gothic" panose="020B0502020202020204" pitchFamily="34" charset="0"/>
                        </a:rPr>
                        <a:t>KLPD</a:t>
                      </a:r>
                      <a:endParaRPr lang="en-US" sz="1800" b="1" i="0" u="none" strike="noStrike">
                        <a:solidFill>
                          <a:srgbClr val="000000"/>
                        </a:solidFill>
                        <a:effectLst/>
                        <a:latin typeface="Century Gothic" panose="020B0502020202020204" pitchFamily="34" charset="0"/>
                      </a:endParaRPr>
                    </a:p>
                  </a:txBody>
                  <a:tcPr marL="4490" marR="4490" marT="4490"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1800" b="1" u="none" strike="noStrike">
                          <a:effectLst/>
                          <a:latin typeface="Century Gothic" panose="020B0502020202020204" pitchFamily="34" charset="0"/>
                        </a:rPr>
                        <a:t>60.0</a:t>
                      </a:r>
                      <a:endParaRPr lang="en-US" sz="1800" b="1" i="0" u="none" strike="noStrike">
                        <a:solidFill>
                          <a:srgbClr val="000000"/>
                        </a:solidFill>
                        <a:effectLst/>
                        <a:latin typeface="Century Gothic" panose="020B0502020202020204" pitchFamily="34" charset="0"/>
                      </a:endParaRPr>
                    </a:p>
                  </a:txBody>
                  <a:tcPr marL="4490" marR="4490" marT="4490"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1800" b="1" u="none" strike="noStrike" dirty="0">
                          <a:effectLst/>
                          <a:latin typeface="Century Gothic" panose="020B0502020202020204" pitchFamily="34" charset="0"/>
                        </a:rPr>
                        <a:t>60.0</a:t>
                      </a:r>
                      <a:endParaRPr lang="en-US" sz="1800" b="1" i="0" u="none" strike="noStrike" dirty="0">
                        <a:solidFill>
                          <a:srgbClr val="000000"/>
                        </a:solidFill>
                        <a:effectLst/>
                        <a:latin typeface="Century Gothic" panose="020B0502020202020204" pitchFamily="34" charset="0"/>
                      </a:endParaRPr>
                    </a:p>
                  </a:txBody>
                  <a:tcPr marL="4490" marR="4490" marT="4490"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extLst>
                  <a:ext uri="{0D108BD9-81ED-4DB2-BD59-A6C34878D82A}">
                    <a16:rowId xmlns="" xmlns:a16="http://schemas.microsoft.com/office/drawing/2014/main" val="2741039531"/>
                  </a:ext>
                </a:extLst>
              </a:tr>
              <a:tr h="365490">
                <a:tc>
                  <a:txBody>
                    <a:bodyPr/>
                    <a:lstStyle/>
                    <a:p>
                      <a:pPr algn="ctr" fontAlgn="b"/>
                      <a:r>
                        <a:rPr lang="en-US" sz="1800" b="1" u="none" strike="noStrike" dirty="0">
                          <a:effectLst/>
                          <a:latin typeface="Century Gothic" panose="020B0502020202020204" pitchFamily="34" charset="0"/>
                        </a:rPr>
                        <a:t>2</a:t>
                      </a:r>
                      <a:endParaRPr lang="en-US" sz="1800" b="1" i="0" u="none" strike="noStrike" dirty="0">
                        <a:solidFill>
                          <a:srgbClr val="000000"/>
                        </a:solidFill>
                        <a:effectLst/>
                        <a:latin typeface="Century Gothic" panose="020B0502020202020204" pitchFamily="34" charset="0"/>
                      </a:endParaRPr>
                    </a:p>
                  </a:txBody>
                  <a:tcPr marL="4490" marR="4490" marT="4490" marB="0" anchor="b">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3500000" scaled="1"/>
                      <a:tileRect/>
                    </a:gradFill>
                  </a:tcPr>
                </a:tc>
                <a:tc>
                  <a:txBody>
                    <a:bodyPr/>
                    <a:lstStyle/>
                    <a:p>
                      <a:pPr algn="l" fontAlgn="b"/>
                      <a:r>
                        <a:rPr lang="en-US" sz="1800" b="1" u="none" strike="noStrike" dirty="0">
                          <a:effectLst/>
                          <a:latin typeface="Century Gothic" panose="020B0502020202020204" pitchFamily="34" charset="0"/>
                        </a:rPr>
                        <a:t>Sugar mill capacity</a:t>
                      </a:r>
                      <a:endParaRPr lang="en-US" sz="1800" b="1" i="0" u="none" strike="noStrike" dirty="0">
                        <a:solidFill>
                          <a:srgbClr val="000000"/>
                        </a:solidFill>
                        <a:effectLst/>
                        <a:latin typeface="Century Gothic" panose="020B0502020202020204" pitchFamily="34" charset="0"/>
                      </a:endParaRPr>
                    </a:p>
                  </a:txBody>
                  <a:tcPr marL="4490" marR="4490" marT="4490"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1800" b="1" u="none" strike="noStrike">
                          <a:effectLst/>
                          <a:latin typeface="Century Gothic" panose="020B0502020202020204" pitchFamily="34" charset="0"/>
                        </a:rPr>
                        <a:t>TCD</a:t>
                      </a:r>
                      <a:endParaRPr lang="en-US" sz="1800" b="1" i="0" u="none" strike="noStrike">
                        <a:solidFill>
                          <a:srgbClr val="000000"/>
                        </a:solidFill>
                        <a:effectLst/>
                        <a:latin typeface="Century Gothic" panose="020B0502020202020204" pitchFamily="34" charset="0"/>
                      </a:endParaRPr>
                    </a:p>
                  </a:txBody>
                  <a:tcPr marL="4490" marR="4490" marT="4490"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1800" b="1" u="none" strike="noStrike">
                          <a:effectLst/>
                          <a:latin typeface="Century Gothic" panose="020B0502020202020204" pitchFamily="34" charset="0"/>
                        </a:rPr>
                        <a:t>4500</a:t>
                      </a:r>
                      <a:endParaRPr lang="en-US" sz="1800" b="1" i="0" u="none" strike="noStrike">
                        <a:solidFill>
                          <a:srgbClr val="000000"/>
                        </a:solidFill>
                        <a:effectLst/>
                        <a:latin typeface="Century Gothic" panose="020B0502020202020204" pitchFamily="34" charset="0"/>
                      </a:endParaRPr>
                    </a:p>
                  </a:txBody>
                  <a:tcPr marL="4490" marR="4490" marT="4490"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1800" b="1" u="none" strike="noStrike" dirty="0">
                          <a:effectLst/>
                          <a:latin typeface="Century Gothic" panose="020B0502020202020204" pitchFamily="34" charset="0"/>
                        </a:rPr>
                        <a:t>4500</a:t>
                      </a:r>
                      <a:endParaRPr lang="en-US" sz="1800" b="1" i="0" u="none" strike="noStrike" dirty="0">
                        <a:solidFill>
                          <a:srgbClr val="000000"/>
                        </a:solidFill>
                        <a:effectLst/>
                        <a:latin typeface="Century Gothic" panose="020B0502020202020204" pitchFamily="34" charset="0"/>
                      </a:endParaRPr>
                    </a:p>
                  </a:txBody>
                  <a:tcPr marL="4490" marR="4490" marT="4490"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extLst>
                  <a:ext uri="{0D108BD9-81ED-4DB2-BD59-A6C34878D82A}">
                    <a16:rowId xmlns="" xmlns:a16="http://schemas.microsoft.com/office/drawing/2014/main" val="174401121"/>
                  </a:ext>
                </a:extLst>
              </a:tr>
              <a:tr h="365490">
                <a:tc>
                  <a:txBody>
                    <a:bodyPr/>
                    <a:lstStyle/>
                    <a:p>
                      <a:pPr algn="ctr" fontAlgn="b"/>
                      <a:r>
                        <a:rPr lang="en-US" sz="1800" b="1" u="none" strike="noStrike" dirty="0">
                          <a:effectLst/>
                          <a:latin typeface="Century Gothic" panose="020B0502020202020204" pitchFamily="34" charset="0"/>
                        </a:rPr>
                        <a:t>4</a:t>
                      </a:r>
                      <a:endParaRPr lang="en-US" sz="1800" b="1" i="0" u="none" strike="noStrike" dirty="0">
                        <a:solidFill>
                          <a:srgbClr val="000000"/>
                        </a:solidFill>
                        <a:effectLst/>
                        <a:latin typeface="Century Gothic" panose="020B0502020202020204" pitchFamily="34" charset="0"/>
                      </a:endParaRPr>
                    </a:p>
                  </a:txBody>
                  <a:tcPr marL="4490" marR="4490" marT="4490" marB="0" anchor="b">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3500000" scaled="1"/>
                      <a:tileRect/>
                    </a:gradFill>
                  </a:tcPr>
                </a:tc>
                <a:tc>
                  <a:txBody>
                    <a:bodyPr/>
                    <a:lstStyle/>
                    <a:p>
                      <a:pPr algn="l" fontAlgn="b"/>
                      <a:r>
                        <a:rPr lang="en-US" sz="1800" b="1" u="none" strike="noStrike" dirty="0">
                          <a:effectLst/>
                          <a:latin typeface="Century Gothic" panose="020B0502020202020204" pitchFamily="34" charset="0"/>
                        </a:rPr>
                        <a:t>Recovery of Ethanol</a:t>
                      </a:r>
                      <a:endParaRPr lang="en-US" sz="1800" b="1" i="0" u="none" strike="noStrike" dirty="0">
                        <a:solidFill>
                          <a:srgbClr val="000000"/>
                        </a:solidFill>
                        <a:effectLst/>
                        <a:latin typeface="Century Gothic" panose="020B0502020202020204" pitchFamily="34" charset="0"/>
                      </a:endParaRPr>
                    </a:p>
                  </a:txBody>
                  <a:tcPr marL="4490" marR="4490" marT="4490"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1800" b="1" u="none" strike="noStrike" dirty="0" err="1">
                          <a:effectLst/>
                          <a:latin typeface="Century Gothic" panose="020B0502020202020204" pitchFamily="34" charset="0"/>
                        </a:rPr>
                        <a:t>Lits</a:t>
                      </a:r>
                      <a:r>
                        <a:rPr lang="en-US" sz="1800" b="1" u="none" strike="noStrike" dirty="0">
                          <a:effectLst/>
                          <a:latin typeface="Century Gothic" panose="020B0502020202020204" pitchFamily="34" charset="0"/>
                        </a:rPr>
                        <a:t>./MT </a:t>
                      </a:r>
                      <a:endParaRPr lang="en-US" sz="1800" b="1" i="0" u="none" strike="noStrike" dirty="0">
                        <a:solidFill>
                          <a:srgbClr val="000000"/>
                        </a:solidFill>
                        <a:effectLst/>
                        <a:latin typeface="Century Gothic" panose="020B0502020202020204" pitchFamily="34" charset="0"/>
                      </a:endParaRPr>
                    </a:p>
                  </a:txBody>
                  <a:tcPr marL="4490" marR="4490" marT="4490"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1800" b="1" u="none" strike="noStrike">
                          <a:effectLst/>
                          <a:latin typeface="Century Gothic" panose="020B0502020202020204" pitchFamily="34" charset="0"/>
                        </a:rPr>
                        <a:t>73.50</a:t>
                      </a:r>
                      <a:endParaRPr lang="en-US" sz="1800" b="1" i="0" u="none" strike="noStrike">
                        <a:solidFill>
                          <a:srgbClr val="000000"/>
                        </a:solidFill>
                        <a:effectLst/>
                        <a:latin typeface="Century Gothic" panose="020B0502020202020204" pitchFamily="34" charset="0"/>
                      </a:endParaRPr>
                    </a:p>
                  </a:txBody>
                  <a:tcPr marL="4490" marR="4490" marT="4490"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1800" b="1" u="none" strike="noStrike" dirty="0">
                          <a:effectLst/>
                          <a:latin typeface="Century Gothic" panose="020B0502020202020204" pitchFamily="34" charset="0"/>
                        </a:rPr>
                        <a:t>300.0</a:t>
                      </a:r>
                      <a:endParaRPr lang="en-US" sz="1800" b="1" i="0" u="none" strike="noStrike" dirty="0">
                        <a:solidFill>
                          <a:srgbClr val="000000"/>
                        </a:solidFill>
                        <a:effectLst/>
                        <a:latin typeface="Century Gothic" panose="020B0502020202020204" pitchFamily="34" charset="0"/>
                      </a:endParaRPr>
                    </a:p>
                  </a:txBody>
                  <a:tcPr marL="4490" marR="4490" marT="4490"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extLst>
                  <a:ext uri="{0D108BD9-81ED-4DB2-BD59-A6C34878D82A}">
                    <a16:rowId xmlns="" xmlns:a16="http://schemas.microsoft.com/office/drawing/2014/main" val="1957374481"/>
                  </a:ext>
                </a:extLst>
              </a:tr>
              <a:tr h="521708">
                <a:tc>
                  <a:txBody>
                    <a:bodyPr/>
                    <a:lstStyle/>
                    <a:p>
                      <a:pPr algn="ctr" fontAlgn="b"/>
                      <a:r>
                        <a:rPr lang="en-US" sz="1800" b="1" u="none" strike="noStrike" dirty="0">
                          <a:effectLst/>
                          <a:latin typeface="Century Gothic" panose="020B0502020202020204" pitchFamily="34" charset="0"/>
                        </a:rPr>
                        <a:t>5</a:t>
                      </a:r>
                      <a:endParaRPr lang="en-US" sz="1800" b="1" i="0" u="none" strike="noStrike" dirty="0">
                        <a:solidFill>
                          <a:srgbClr val="000000"/>
                        </a:solidFill>
                        <a:effectLst/>
                        <a:latin typeface="Century Gothic" panose="020B0502020202020204" pitchFamily="34" charset="0"/>
                      </a:endParaRPr>
                    </a:p>
                  </a:txBody>
                  <a:tcPr marL="4490" marR="4490" marT="4490" marB="0" anchor="b">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3500000" scaled="1"/>
                      <a:tileRect/>
                    </a:gradFill>
                  </a:tcPr>
                </a:tc>
                <a:tc>
                  <a:txBody>
                    <a:bodyPr/>
                    <a:lstStyle/>
                    <a:p>
                      <a:pPr algn="l" fontAlgn="b"/>
                      <a:r>
                        <a:rPr lang="en-US" sz="1800" b="1" u="none" strike="noStrike">
                          <a:effectLst/>
                          <a:latin typeface="Century Gothic" panose="020B0502020202020204" pitchFamily="34" charset="0"/>
                        </a:rPr>
                        <a:t>Sugar cane required for ethanol production</a:t>
                      </a:r>
                      <a:endParaRPr lang="en-US" sz="1800" b="1" i="0" u="none" strike="noStrike">
                        <a:solidFill>
                          <a:srgbClr val="000000"/>
                        </a:solidFill>
                        <a:effectLst/>
                        <a:latin typeface="Century Gothic" panose="020B0502020202020204" pitchFamily="34" charset="0"/>
                      </a:endParaRPr>
                    </a:p>
                  </a:txBody>
                  <a:tcPr marL="4490" marR="4490" marT="4490"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1800" b="1" u="none" strike="noStrike" dirty="0">
                          <a:effectLst/>
                          <a:latin typeface="Century Gothic" panose="020B0502020202020204" pitchFamily="34" charset="0"/>
                        </a:rPr>
                        <a:t>TPD</a:t>
                      </a:r>
                      <a:endParaRPr lang="en-US" sz="1800" b="1" i="0" u="none" strike="noStrike" dirty="0">
                        <a:solidFill>
                          <a:srgbClr val="000000"/>
                        </a:solidFill>
                        <a:effectLst/>
                        <a:latin typeface="Century Gothic" panose="020B0502020202020204" pitchFamily="34" charset="0"/>
                      </a:endParaRPr>
                    </a:p>
                  </a:txBody>
                  <a:tcPr marL="4490" marR="4490" marT="4490"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1800" b="1" u="none" strike="noStrike" dirty="0">
                          <a:effectLst/>
                          <a:latin typeface="Century Gothic" panose="020B0502020202020204" pitchFamily="34" charset="0"/>
                        </a:rPr>
                        <a:t>816.33</a:t>
                      </a:r>
                      <a:endParaRPr lang="en-US" sz="1800" b="1" i="0" u="none" strike="noStrike" dirty="0">
                        <a:solidFill>
                          <a:srgbClr val="000000"/>
                        </a:solidFill>
                        <a:effectLst/>
                        <a:latin typeface="Century Gothic" panose="020B0502020202020204" pitchFamily="34" charset="0"/>
                      </a:endParaRPr>
                    </a:p>
                  </a:txBody>
                  <a:tcPr marL="4490" marR="4490" marT="4490"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1800" b="1" u="none" strike="noStrike" dirty="0">
                          <a:effectLst/>
                          <a:latin typeface="Century Gothic" panose="020B0502020202020204" pitchFamily="34" charset="0"/>
                        </a:rPr>
                        <a:t>NA</a:t>
                      </a:r>
                      <a:endParaRPr lang="en-US" sz="1800" b="1" i="0" u="none" strike="noStrike" dirty="0">
                        <a:solidFill>
                          <a:srgbClr val="000000"/>
                        </a:solidFill>
                        <a:effectLst/>
                        <a:latin typeface="Century Gothic" panose="020B0502020202020204" pitchFamily="34" charset="0"/>
                      </a:endParaRPr>
                    </a:p>
                  </a:txBody>
                  <a:tcPr marL="4490" marR="4490" marT="4490"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extLst>
                  <a:ext uri="{0D108BD9-81ED-4DB2-BD59-A6C34878D82A}">
                    <a16:rowId xmlns="" xmlns:a16="http://schemas.microsoft.com/office/drawing/2014/main" val="1239653246"/>
                  </a:ext>
                </a:extLst>
              </a:tr>
              <a:tr h="365490">
                <a:tc>
                  <a:txBody>
                    <a:bodyPr/>
                    <a:lstStyle/>
                    <a:p>
                      <a:pPr algn="ctr" fontAlgn="b"/>
                      <a:r>
                        <a:rPr lang="en-US" sz="1800" b="1" u="none" strike="noStrike" dirty="0">
                          <a:effectLst/>
                          <a:latin typeface="Century Gothic" panose="020B0502020202020204" pitchFamily="34" charset="0"/>
                        </a:rPr>
                        <a:t>6</a:t>
                      </a:r>
                      <a:endParaRPr lang="en-US" sz="1800" b="1" i="0" u="none" strike="noStrike" dirty="0">
                        <a:solidFill>
                          <a:srgbClr val="000000"/>
                        </a:solidFill>
                        <a:effectLst/>
                        <a:latin typeface="Century Gothic" panose="020B0502020202020204" pitchFamily="34" charset="0"/>
                      </a:endParaRPr>
                    </a:p>
                  </a:txBody>
                  <a:tcPr marL="4490" marR="4490" marT="4490" marB="0" anchor="b">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3500000" scaled="1"/>
                      <a:tileRect/>
                    </a:gradFill>
                  </a:tcPr>
                </a:tc>
                <a:tc>
                  <a:txBody>
                    <a:bodyPr/>
                    <a:lstStyle/>
                    <a:p>
                      <a:pPr algn="l" fontAlgn="b"/>
                      <a:r>
                        <a:rPr lang="en-US" sz="1800" b="1" u="none" strike="noStrike" dirty="0">
                          <a:effectLst/>
                          <a:latin typeface="Century Gothic" panose="020B0502020202020204" pitchFamily="34" charset="0"/>
                        </a:rPr>
                        <a:t>Sugar </a:t>
                      </a:r>
                      <a:r>
                        <a:rPr lang="en-US" sz="1800" b="1" u="none" strike="noStrike" dirty="0" smtClean="0">
                          <a:effectLst/>
                          <a:latin typeface="Century Gothic" panose="020B0502020202020204" pitchFamily="34" charset="0"/>
                        </a:rPr>
                        <a:t>recovery (10.5 %)</a:t>
                      </a:r>
                      <a:endParaRPr lang="en-US" sz="1800" b="1" i="0" u="none" strike="noStrike" dirty="0">
                        <a:solidFill>
                          <a:srgbClr val="000000"/>
                        </a:solidFill>
                        <a:effectLst/>
                        <a:latin typeface="Century Gothic" panose="020B0502020202020204" pitchFamily="34" charset="0"/>
                      </a:endParaRPr>
                    </a:p>
                  </a:txBody>
                  <a:tcPr marL="4490" marR="4490" marT="4490"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1800" b="1" u="none" strike="noStrike" dirty="0">
                          <a:effectLst/>
                          <a:latin typeface="Century Gothic" panose="020B0502020202020204" pitchFamily="34" charset="0"/>
                        </a:rPr>
                        <a:t>%</a:t>
                      </a:r>
                      <a:endParaRPr lang="en-US" sz="1800" b="1" i="0" u="none" strike="noStrike" dirty="0">
                        <a:solidFill>
                          <a:srgbClr val="000000"/>
                        </a:solidFill>
                        <a:effectLst/>
                        <a:latin typeface="Century Gothic" panose="020B0502020202020204" pitchFamily="34" charset="0"/>
                      </a:endParaRPr>
                    </a:p>
                  </a:txBody>
                  <a:tcPr marL="4490" marR="4490" marT="4490"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1800" b="1" u="none" strike="noStrike" dirty="0" smtClean="0">
                          <a:effectLst/>
                          <a:latin typeface="Century Gothic" panose="020B0502020202020204" pitchFamily="34" charset="0"/>
                        </a:rPr>
                        <a:t>8.59</a:t>
                      </a:r>
                      <a:endParaRPr lang="en-US" sz="1800" b="1" i="0" u="none" strike="noStrike" dirty="0">
                        <a:solidFill>
                          <a:srgbClr val="000000"/>
                        </a:solidFill>
                        <a:effectLst/>
                        <a:latin typeface="Century Gothic" panose="020B0502020202020204" pitchFamily="34" charset="0"/>
                      </a:endParaRPr>
                    </a:p>
                  </a:txBody>
                  <a:tcPr marL="4490" marR="4490" marT="4490"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1800" b="1" u="none" strike="noStrike" dirty="0">
                          <a:effectLst/>
                          <a:latin typeface="Century Gothic" panose="020B0502020202020204" pitchFamily="34" charset="0"/>
                        </a:rPr>
                        <a:t>9.00</a:t>
                      </a:r>
                      <a:endParaRPr lang="en-US" sz="1800" b="1" i="0" u="none" strike="noStrike" dirty="0">
                        <a:solidFill>
                          <a:srgbClr val="000000"/>
                        </a:solidFill>
                        <a:effectLst/>
                        <a:latin typeface="Century Gothic" panose="020B0502020202020204" pitchFamily="34" charset="0"/>
                      </a:endParaRPr>
                    </a:p>
                  </a:txBody>
                  <a:tcPr marL="4490" marR="4490" marT="4490"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extLst>
                  <a:ext uri="{0D108BD9-81ED-4DB2-BD59-A6C34878D82A}">
                    <a16:rowId xmlns="" xmlns:a16="http://schemas.microsoft.com/office/drawing/2014/main" val="2557324288"/>
                  </a:ext>
                </a:extLst>
              </a:tr>
              <a:tr h="365490">
                <a:tc>
                  <a:txBody>
                    <a:bodyPr/>
                    <a:lstStyle/>
                    <a:p>
                      <a:pPr algn="ctr" fontAlgn="b"/>
                      <a:r>
                        <a:rPr lang="en-US" sz="1800" b="1" u="none" strike="noStrike" dirty="0">
                          <a:effectLst/>
                          <a:latin typeface="Century Gothic" panose="020B0502020202020204" pitchFamily="34" charset="0"/>
                        </a:rPr>
                        <a:t>7</a:t>
                      </a:r>
                      <a:endParaRPr lang="en-US" sz="1800" b="1" i="0" u="none" strike="noStrike" dirty="0">
                        <a:solidFill>
                          <a:srgbClr val="000000"/>
                        </a:solidFill>
                        <a:effectLst/>
                        <a:latin typeface="Century Gothic" panose="020B0502020202020204" pitchFamily="34" charset="0"/>
                      </a:endParaRPr>
                    </a:p>
                  </a:txBody>
                  <a:tcPr marL="4490" marR="4490" marT="4490" marB="0" anchor="b">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3500000" scaled="1"/>
                      <a:tileRect/>
                    </a:gradFill>
                  </a:tcPr>
                </a:tc>
                <a:tc>
                  <a:txBody>
                    <a:bodyPr/>
                    <a:lstStyle/>
                    <a:p>
                      <a:pPr algn="l" fontAlgn="b"/>
                      <a:r>
                        <a:rPr lang="en-US" sz="1800" b="1" u="none" strike="noStrike" dirty="0">
                          <a:effectLst/>
                          <a:latin typeface="Century Gothic" panose="020B0502020202020204" pitchFamily="34" charset="0"/>
                        </a:rPr>
                        <a:t>Sugar loss during ethanol production</a:t>
                      </a:r>
                      <a:endParaRPr lang="en-US" sz="1800" b="1" i="0" u="none" strike="noStrike" dirty="0">
                        <a:solidFill>
                          <a:srgbClr val="000000"/>
                        </a:solidFill>
                        <a:effectLst/>
                        <a:latin typeface="Century Gothic" panose="020B0502020202020204" pitchFamily="34" charset="0"/>
                      </a:endParaRPr>
                    </a:p>
                  </a:txBody>
                  <a:tcPr marL="4490" marR="4490" marT="4490"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1800" b="1" u="none" strike="noStrike">
                          <a:effectLst/>
                          <a:latin typeface="Century Gothic" panose="020B0502020202020204" pitchFamily="34" charset="0"/>
                        </a:rPr>
                        <a:t>Qtls.</a:t>
                      </a:r>
                      <a:endParaRPr lang="en-US" sz="1800" b="1" i="0" u="none" strike="noStrike">
                        <a:solidFill>
                          <a:srgbClr val="000000"/>
                        </a:solidFill>
                        <a:effectLst/>
                        <a:latin typeface="Century Gothic" panose="020B0502020202020204" pitchFamily="34" charset="0"/>
                      </a:endParaRPr>
                    </a:p>
                  </a:txBody>
                  <a:tcPr marL="4490" marR="4490" marT="4490"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1800" b="1" u="none" strike="noStrike">
                          <a:effectLst/>
                          <a:latin typeface="Century Gothic" panose="020B0502020202020204" pitchFamily="34" charset="0"/>
                        </a:rPr>
                        <a:t>857.14</a:t>
                      </a:r>
                      <a:endParaRPr lang="en-US" sz="1800" b="1" i="0" u="none" strike="noStrike">
                        <a:solidFill>
                          <a:srgbClr val="000000"/>
                        </a:solidFill>
                        <a:effectLst/>
                        <a:latin typeface="Century Gothic" panose="020B0502020202020204" pitchFamily="34" charset="0"/>
                      </a:endParaRPr>
                    </a:p>
                  </a:txBody>
                  <a:tcPr marL="4490" marR="4490" marT="4490"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1800" b="1" u="none" strike="noStrike" dirty="0">
                          <a:effectLst/>
                          <a:latin typeface="Century Gothic" panose="020B0502020202020204" pitchFamily="34" charset="0"/>
                        </a:rPr>
                        <a:t>675.0</a:t>
                      </a:r>
                      <a:endParaRPr lang="en-US" sz="1800" b="1" i="0" u="none" strike="noStrike" dirty="0">
                        <a:solidFill>
                          <a:srgbClr val="000000"/>
                        </a:solidFill>
                        <a:effectLst/>
                        <a:latin typeface="Century Gothic" panose="020B0502020202020204" pitchFamily="34" charset="0"/>
                      </a:endParaRPr>
                    </a:p>
                  </a:txBody>
                  <a:tcPr marL="4490" marR="4490" marT="4490"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extLst>
                  <a:ext uri="{0D108BD9-81ED-4DB2-BD59-A6C34878D82A}">
                    <a16:rowId xmlns="" xmlns:a16="http://schemas.microsoft.com/office/drawing/2014/main" val="1905714311"/>
                  </a:ext>
                </a:extLst>
              </a:tr>
              <a:tr h="365490">
                <a:tc>
                  <a:txBody>
                    <a:bodyPr/>
                    <a:lstStyle/>
                    <a:p>
                      <a:pPr algn="ctr" fontAlgn="b"/>
                      <a:r>
                        <a:rPr lang="en-US" sz="1800" b="1" u="none" strike="noStrike" dirty="0">
                          <a:effectLst/>
                          <a:latin typeface="Century Gothic" panose="020B0502020202020204" pitchFamily="34" charset="0"/>
                        </a:rPr>
                        <a:t>8</a:t>
                      </a:r>
                      <a:endParaRPr lang="en-US" sz="1800" b="1" i="0" u="none" strike="noStrike" dirty="0">
                        <a:solidFill>
                          <a:srgbClr val="000000"/>
                        </a:solidFill>
                        <a:effectLst/>
                        <a:latin typeface="Century Gothic" panose="020B0502020202020204" pitchFamily="34" charset="0"/>
                      </a:endParaRPr>
                    </a:p>
                  </a:txBody>
                  <a:tcPr marL="4490" marR="4490" marT="4490" marB="0" anchor="b">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3500000" scaled="1"/>
                      <a:tileRect/>
                    </a:gradFill>
                  </a:tcPr>
                </a:tc>
                <a:tc>
                  <a:txBody>
                    <a:bodyPr/>
                    <a:lstStyle/>
                    <a:p>
                      <a:pPr algn="l" fontAlgn="b"/>
                      <a:r>
                        <a:rPr lang="en-US" sz="1800" b="1" u="none" strike="noStrike">
                          <a:effectLst/>
                          <a:latin typeface="Century Gothic" panose="020B0502020202020204" pitchFamily="34" charset="0"/>
                        </a:rPr>
                        <a:t>Sugar selling price</a:t>
                      </a:r>
                      <a:endParaRPr lang="en-US" sz="1800" b="1" i="0" u="none" strike="noStrike">
                        <a:solidFill>
                          <a:srgbClr val="000000"/>
                        </a:solidFill>
                        <a:effectLst/>
                        <a:latin typeface="Century Gothic" panose="020B0502020202020204" pitchFamily="34" charset="0"/>
                      </a:endParaRPr>
                    </a:p>
                  </a:txBody>
                  <a:tcPr marL="4490" marR="4490" marT="4490"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1800" b="1" u="none" strike="noStrike">
                          <a:effectLst/>
                          <a:latin typeface="Century Gothic" panose="020B0502020202020204" pitchFamily="34" charset="0"/>
                        </a:rPr>
                        <a:t>Rs./Kg</a:t>
                      </a:r>
                      <a:endParaRPr lang="en-US" sz="1800" b="1" i="0" u="none" strike="noStrike">
                        <a:solidFill>
                          <a:srgbClr val="000000"/>
                        </a:solidFill>
                        <a:effectLst/>
                        <a:latin typeface="Century Gothic" panose="020B0502020202020204" pitchFamily="34" charset="0"/>
                      </a:endParaRPr>
                    </a:p>
                  </a:txBody>
                  <a:tcPr marL="4490" marR="4490" marT="4490"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1800" b="1" u="none" strike="noStrike">
                          <a:effectLst/>
                          <a:latin typeface="Century Gothic" panose="020B0502020202020204" pitchFamily="34" charset="0"/>
                        </a:rPr>
                        <a:t>30.0</a:t>
                      </a:r>
                      <a:endParaRPr lang="en-US" sz="1800" b="1" i="0" u="none" strike="noStrike">
                        <a:solidFill>
                          <a:srgbClr val="000000"/>
                        </a:solidFill>
                        <a:effectLst/>
                        <a:latin typeface="Century Gothic" panose="020B0502020202020204" pitchFamily="34" charset="0"/>
                      </a:endParaRPr>
                    </a:p>
                  </a:txBody>
                  <a:tcPr marL="4490" marR="4490" marT="4490"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1800" b="1" u="none" strike="noStrike">
                          <a:effectLst/>
                          <a:latin typeface="Century Gothic" panose="020B0502020202020204" pitchFamily="34" charset="0"/>
                        </a:rPr>
                        <a:t>30.0</a:t>
                      </a:r>
                      <a:endParaRPr lang="en-US" sz="1800" b="1" i="0" u="none" strike="noStrike">
                        <a:solidFill>
                          <a:srgbClr val="000000"/>
                        </a:solidFill>
                        <a:effectLst/>
                        <a:latin typeface="Century Gothic" panose="020B0502020202020204" pitchFamily="34" charset="0"/>
                      </a:endParaRPr>
                    </a:p>
                  </a:txBody>
                  <a:tcPr marL="4490" marR="4490" marT="4490"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extLst>
                  <a:ext uri="{0D108BD9-81ED-4DB2-BD59-A6C34878D82A}">
                    <a16:rowId xmlns="" xmlns:a16="http://schemas.microsoft.com/office/drawing/2014/main" val="877461218"/>
                  </a:ext>
                </a:extLst>
              </a:tr>
              <a:tr h="521708">
                <a:tc>
                  <a:txBody>
                    <a:bodyPr/>
                    <a:lstStyle/>
                    <a:p>
                      <a:pPr algn="ctr" fontAlgn="b"/>
                      <a:r>
                        <a:rPr lang="en-US" sz="1800" b="1" u="none" strike="noStrike" dirty="0">
                          <a:effectLst/>
                          <a:latin typeface="Century Gothic" panose="020B0502020202020204" pitchFamily="34" charset="0"/>
                        </a:rPr>
                        <a:t>9</a:t>
                      </a:r>
                      <a:endParaRPr lang="en-US" sz="1800" b="1" i="0" u="none" strike="noStrike" dirty="0">
                        <a:solidFill>
                          <a:srgbClr val="000000"/>
                        </a:solidFill>
                        <a:effectLst/>
                        <a:latin typeface="Century Gothic" panose="020B0502020202020204" pitchFamily="34" charset="0"/>
                      </a:endParaRPr>
                    </a:p>
                  </a:txBody>
                  <a:tcPr marL="4490" marR="4490" marT="4490" marB="0" anchor="b">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3500000" scaled="1"/>
                      <a:tileRect/>
                    </a:gradFill>
                  </a:tcPr>
                </a:tc>
                <a:tc>
                  <a:txBody>
                    <a:bodyPr/>
                    <a:lstStyle/>
                    <a:p>
                      <a:pPr algn="l" fontAlgn="b"/>
                      <a:r>
                        <a:rPr lang="en-US" sz="1800" b="1" u="none" strike="noStrike">
                          <a:effectLst/>
                          <a:latin typeface="Century Gothic" panose="020B0502020202020204" pitchFamily="34" charset="0"/>
                        </a:rPr>
                        <a:t>Sugar loss revenue during ethanol production</a:t>
                      </a:r>
                      <a:endParaRPr lang="en-US" sz="1800" b="1" i="0" u="none" strike="noStrike">
                        <a:solidFill>
                          <a:srgbClr val="000000"/>
                        </a:solidFill>
                        <a:effectLst/>
                        <a:latin typeface="Century Gothic" panose="020B0502020202020204" pitchFamily="34" charset="0"/>
                      </a:endParaRPr>
                    </a:p>
                  </a:txBody>
                  <a:tcPr marL="4490" marR="4490" marT="4490"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1800" b="1" u="none" strike="noStrike" dirty="0">
                          <a:effectLst/>
                          <a:latin typeface="Century Gothic" panose="020B0502020202020204" pitchFamily="34" charset="0"/>
                        </a:rPr>
                        <a:t>Rs. </a:t>
                      </a:r>
                      <a:r>
                        <a:rPr lang="en-US" sz="1800" b="1" u="none" strike="noStrike" dirty="0" err="1" smtClean="0">
                          <a:effectLst/>
                          <a:latin typeface="Century Gothic" panose="020B0502020202020204" pitchFamily="34" charset="0"/>
                        </a:rPr>
                        <a:t>Lakh</a:t>
                      </a:r>
                      <a:endParaRPr lang="en-US" sz="1800" b="1" i="0" u="none" strike="noStrike" dirty="0">
                        <a:solidFill>
                          <a:srgbClr val="000000"/>
                        </a:solidFill>
                        <a:effectLst/>
                        <a:latin typeface="Century Gothic" panose="020B0502020202020204" pitchFamily="34" charset="0"/>
                      </a:endParaRPr>
                    </a:p>
                  </a:txBody>
                  <a:tcPr marL="4490" marR="4490" marT="4490"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1800" b="1" u="none" strike="noStrike" dirty="0">
                          <a:effectLst/>
                          <a:latin typeface="Century Gothic" panose="020B0502020202020204" pitchFamily="34" charset="0"/>
                        </a:rPr>
                        <a:t>25.71</a:t>
                      </a:r>
                      <a:endParaRPr lang="en-US" sz="1800" b="1" i="0" u="none" strike="noStrike" dirty="0">
                        <a:solidFill>
                          <a:srgbClr val="000000"/>
                        </a:solidFill>
                        <a:effectLst/>
                        <a:latin typeface="Century Gothic" panose="020B0502020202020204" pitchFamily="34" charset="0"/>
                      </a:endParaRPr>
                    </a:p>
                  </a:txBody>
                  <a:tcPr marL="4490" marR="4490" marT="4490"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1800" b="1" u="none" strike="noStrike">
                          <a:effectLst/>
                          <a:latin typeface="Century Gothic" panose="020B0502020202020204" pitchFamily="34" charset="0"/>
                        </a:rPr>
                        <a:t>20.25</a:t>
                      </a:r>
                      <a:endParaRPr lang="en-US" sz="1800" b="1" i="0" u="none" strike="noStrike">
                        <a:solidFill>
                          <a:srgbClr val="000000"/>
                        </a:solidFill>
                        <a:effectLst/>
                        <a:latin typeface="Century Gothic" panose="020B0502020202020204" pitchFamily="34" charset="0"/>
                      </a:endParaRPr>
                    </a:p>
                  </a:txBody>
                  <a:tcPr marL="4490" marR="4490" marT="4490"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extLst>
                  <a:ext uri="{0D108BD9-81ED-4DB2-BD59-A6C34878D82A}">
                    <a16:rowId xmlns="" xmlns:a16="http://schemas.microsoft.com/office/drawing/2014/main" val="1401600334"/>
                  </a:ext>
                </a:extLst>
              </a:tr>
              <a:tr h="365490">
                <a:tc>
                  <a:txBody>
                    <a:bodyPr/>
                    <a:lstStyle/>
                    <a:p>
                      <a:pPr algn="ctr" fontAlgn="b"/>
                      <a:r>
                        <a:rPr lang="en-US" sz="1800" b="1" u="none" strike="noStrike" dirty="0">
                          <a:effectLst/>
                          <a:latin typeface="Century Gothic" panose="020B0502020202020204" pitchFamily="34" charset="0"/>
                        </a:rPr>
                        <a:t>10</a:t>
                      </a:r>
                      <a:endParaRPr lang="en-US" sz="1800" b="1" i="0" u="none" strike="noStrike" dirty="0">
                        <a:solidFill>
                          <a:srgbClr val="000000"/>
                        </a:solidFill>
                        <a:effectLst/>
                        <a:latin typeface="Century Gothic" panose="020B0502020202020204" pitchFamily="34" charset="0"/>
                      </a:endParaRPr>
                    </a:p>
                  </a:txBody>
                  <a:tcPr marL="4490" marR="4490" marT="4490" marB="0" anchor="b">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3500000" scaled="1"/>
                      <a:tileRect/>
                    </a:gradFill>
                  </a:tcPr>
                </a:tc>
                <a:tc>
                  <a:txBody>
                    <a:bodyPr/>
                    <a:lstStyle/>
                    <a:p>
                      <a:pPr algn="l" fontAlgn="b"/>
                      <a:r>
                        <a:rPr lang="en-US" sz="1800" b="1" u="none" strike="noStrike">
                          <a:effectLst/>
                          <a:latin typeface="Century Gothic" panose="020B0502020202020204" pitchFamily="34" charset="0"/>
                        </a:rPr>
                        <a:t>Cane available for sugar production</a:t>
                      </a:r>
                      <a:endParaRPr lang="en-US" sz="1800" b="1" i="0" u="none" strike="noStrike">
                        <a:solidFill>
                          <a:srgbClr val="000000"/>
                        </a:solidFill>
                        <a:effectLst/>
                        <a:latin typeface="Century Gothic" panose="020B0502020202020204" pitchFamily="34" charset="0"/>
                      </a:endParaRPr>
                    </a:p>
                  </a:txBody>
                  <a:tcPr marL="4490" marR="4490" marT="4490"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1800" b="1" u="none" strike="noStrike">
                          <a:effectLst/>
                          <a:latin typeface="Century Gothic" panose="020B0502020202020204" pitchFamily="34" charset="0"/>
                        </a:rPr>
                        <a:t>TPD</a:t>
                      </a:r>
                      <a:endParaRPr lang="en-US" sz="1800" b="1" i="0" u="none" strike="noStrike">
                        <a:solidFill>
                          <a:srgbClr val="000000"/>
                        </a:solidFill>
                        <a:effectLst/>
                        <a:latin typeface="Century Gothic" panose="020B0502020202020204" pitchFamily="34" charset="0"/>
                      </a:endParaRPr>
                    </a:p>
                  </a:txBody>
                  <a:tcPr marL="4490" marR="4490" marT="4490"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1800" b="1" u="none" strike="noStrike" dirty="0">
                          <a:effectLst/>
                          <a:latin typeface="Century Gothic" panose="020B0502020202020204" pitchFamily="34" charset="0"/>
                        </a:rPr>
                        <a:t>3683.67</a:t>
                      </a:r>
                      <a:endParaRPr lang="en-US" sz="1800" b="1" i="0" u="none" strike="noStrike" dirty="0">
                        <a:solidFill>
                          <a:srgbClr val="000000"/>
                        </a:solidFill>
                        <a:effectLst/>
                        <a:latin typeface="Century Gothic" panose="020B0502020202020204" pitchFamily="34" charset="0"/>
                      </a:endParaRPr>
                    </a:p>
                  </a:txBody>
                  <a:tcPr marL="4490" marR="4490" marT="4490"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1800" b="1" u="none" strike="noStrike">
                          <a:effectLst/>
                          <a:latin typeface="Century Gothic" panose="020B0502020202020204" pitchFamily="34" charset="0"/>
                        </a:rPr>
                        <a:t>4500.00</a:t>
                      </a:r>
                      <a:endParaRPr lang="en-US" sz="1800" b="1" i="0" u="none" strike="noStrike">
                        <a:solidFill>
                          <a:srgbClr val="000000"/>
                        </a:solidFill>
                        <a:effectLst/>
                        <a:latin typeface="Century Gothic" panose="020B0502020202020204" pitchFamily="34" charset="0"/>
                      </a:endParaRPr>
                    </a:p>
                  </a:txBody>
                  <a:tcPr marL="4490" marR="4490" marT="4490"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extLst>
                  <a:ext uri="{0D108BD9-81ED-4DB2-BD59-A6C34878D82A}">
                    <a16:rowId xmlns="" xmlns:a16="http://schemas.microsoft.com/office/drawing/2014/main" val="1747771669"/>
                  </a:ext>
                </a:extLst>
              </a:tr>
              <a:tr h="521708">
                <a:tc>
                  <a:txBody>
                    <a:bodyPr/>
                    <a:lstStyle/>
                    <a:p>
                      <a:pPr algn="ctr" fontAlgn="b"/>
                      <a:r>
                        <a:rPr lang="en-US" sz="1800" b="1" u="none" strike="noStrike" dirty="0">
                          <a:effectLst/>
                          <a:latin typeface="Century Gothic" panose="020B0502020202020204" pitchFamily="34" charset="0"/>
                        </a:rPr>
                        <a:t>11</a:t>
                      </a:r>
                      <a:endParaRPr lang="en-US" sz="1800" b="1" i="0" u="none" strike="noStrike" dirty="0">
                        <a:solidFill>
                          <a:srgbClr val="000000"/>
                        </a:solidFill>
                        <a:effectLst/>
                        <a:latin typeface="Century Gothic" panose="020B0502020202020204" pitchFamily="34" charset="0"/>
                      </a:endParaRPr>
                    </a:p>
                  </a:txBody>
                  <a:tcPr marL="4490" marR="4490" marT="4490" marB="0" anchor="b">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3500000" scaled="1"/>
                      <a:tileRect/>
                    </a:gradFill>
                  </a:tcPr>
                </a:tc>
                <a:tc>
                  <a:txBody>
                    <a:bodyPr/>
                    <a:lstStyle/>
                    <a:p>
                      <a:pPr algn="l" fontAlgn="b"/>
                      <a:r>
                        <a:rPr lang="en-US" sz="1800" b="1" u="none" strike="noStrike">
                          <a:effectLst/>
                          <a:latin typeface="Century Gothic" panose="020B0502020202020204" pitchFamily="34" charset="0"/>
                        </a:rPr>
                        <a:t>Molasses production/MT of sugar cane </a:t>
                      </a:r>
                      <a:endParaRPr lang="en-US" sz="1800" b="1" i="0" u="none" strike="noStrike">
                        <a:solidFill>
                          <a:srgbClr val="000000"/>
                        </a:solidFill>
                        <a:effectLst/>
                        <a:latin typeface="Century Gothic" panose="020B0502020202020204" pitchFamily="34" charset="0"/>
                      </a:endParaRPr>
                    </a:p>
                  </a:txBody>
                  <a:tcPr marL="4490" marR="4490" marT="4490"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1800" b="1" u="none" strike="noStrike">
                          <a:effectLst/>
                          <a:latin typeface="Century Gothic" panose="020B0502020202020204" pitchFamily="34" charset="0"/>
                        </a:rPr>
                        <a:t>%</a:t>
                      </a:r>
                      <a:endParaRPr lang="en-US" sz="1800" b="1" i="0" u="none" strike="noStrike">
                        <a:solidFill>
                          <a:srgbClr val="000000"/>
                        </a:solidFill>
                        <a:effectLst/>
                        <a:latin typeface="Century Gothic" panose="020B0502020202020204" pitchFamily="34" charset="0"/>
                      </a:endParaRPr>
                    </a:p>
                  </a:txBody>
                  <a:tcPr marL="4490" marR="4490" marT="4490"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1800" b="1" u="none" strike="noStrike" dirty="0">
                          <a:effectLst/>
                          <a:latin typeface="Century Gothic" panose="020B0502020202020204" pitchFamily="34" charset="0"/>
                        </a:rPr>
                        <a:t>4.25</a:t>
                      </a:r>
                      <a:endParaRPr lang="en-US" sz="1800" b="1" i="0" u="none" strike="noStrike" dirty="0">
                        <a:solidFill>
                          <a:srgbClr val="000000"/>
                        </a:solidFill>
                        <a:effectLst/>
                        <a:latin typeface="Century Gothic" panose="020B0502020202020204" pitchFamily="34" charset="0"/>
                      </a:endParaRPr>
                    </a:p>
                  </a:txBody>
                  <a:tcPr marL="4490" marR="4490" marT="4490"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1800" b="1" u="none" strike="noStrike" dirty="0">
                          <a:effectLst/>
                          <a:latin typeface="Century Gothic" panose="020B0502020202020204" pitchFamily="34" charset="0"/>
                        </a:rPr>
                        <a:t>6.25</a:t>
                      </a:r>
                      <a:endParaRPr lang="en-US" sz="1800" b="1" i="0" u="none" strike="noStrike" dirty="0">
                        <a:solidFill>
                          <a:srgbClr val="000000"/>
                        </a:solidFill>
                        <a:effectLst/>
                        <a:latin typeface="Century Gothic" panose="020B0502020202020204" pitchFamily="34" charset="0"/>
                      </a:endParaRPr>
                    </a:p>
                  </a:txBody>
                  <a:tcPr marL="4490" marR="4490" marT="4490"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extLst>
                  <a:ext uri="{0D108BD9-81ED-4DB2-BD59-A6C34878D82A}">
                    <a16:rowId xmlns="" xmlns:a16="http://schemas.microsoft.com/office/drawing/2014/main" val="1283285706"/>
                  </a:ext>
                </a:extLst>
              </a:tr>
              <a:tr h="365490">
                <a:tc>
                  <a:txBody>
                    <a:bodyPr/>
                    <a:lstStyle/>
                    <a:p>
                      <a:pPr algn="ctr" fontAlgn="b"/>
                      <a:r>
                        <a:rPr lang="en-US" sz="1800" b="1" u="none" strike="noStrike" dirty="0">
                          <a:effectLst/>
                          <a:latin typeface="Century Gothic" panose="020B0502020202020204" pitchFamily="34" charset="0"/>
                        </a:rPr>
                        <a:t>12</a:t>
                      </a:r>
                      <a:endParaRPr lang="en-US" sz="1800" b="1" i="0" u="none" strike="noStrike" dirty="0">
                        <a:solidFill>
                          <a:srgbClr val="000000"/>
                        </a:solidFill>
                        <a:effectLst/>
                        <a:latin typeface="Century Gothic" panose="020B0502020202020204" pitchFamily="34" charset="0"/>
                      </a:endParaRPr>
                    </a:p>
                  </a:txBody>
                  <a:tcPr marL="4490" marR="4490" marT="4490" marB="0" anchor="b">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3500000" scaled="1"/>
                      <a:tileRect/>
                    </a:gradFill>
                  </a:tcPr>
                </a:tc>
                <a:tc>
                  <a:txBody>
                    <a:bodyPr/>
                    <a:lstStyle/>
                    <a:p>
                      <a:pPr algn="l" fontAlgn="b"/>
                      <a:r>
                        <a:rPr lang="en-US" sz="1800" b="1" u="none" strike="noStrike">
                          <a:effectLst/>
                          <a:latin typeface="Century Gothic" panose="020B0502020202020204" pitchFamily="34" charset="0"/>
                        </a:rPr>
                        <a:t>Molasses production</a:t>
                      </a:r>
                      <a:endParaRPr lang="en-US" sz="1800" b="1" i="0" u="none" strike="noStrike">
                        <a:solidFill>
                          <a:srgbClr val="000000"/>
                        </a:solidFill>
                        <a:effectLst/>
                        <a:latin typeface="Century Gothic" panose="020B0502020202020204" pitchFamily="34" charset="0"/>
                      </a:endParaRPr>
                    </a:p>
                  </a:txBody>
                  <a:tcPr marL="4490" marR="4490" marT="4490"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1800" b="1" u="none" strike="noStrike">
                          <a:effectLst/>
                          <a:latin typeface="Century Gothic" panose="020B0502020202020204" pitchFamily="34" charset="0"/>
                        </a:rPr>
                        <a:t>TPD</a:t>
                      </a:r>
                      <a:endParaRPr lang="en-US" sz="1800" b="1" i="0" u="none" strike="noStrike">
                        <a:solidFill>
                          <a:srgbClr val="000000"/>
                        </a:solidFill>
                        <a:effectLst/>
                        <a:latin typeface="Century Gothic" panose="020B0502020202020204" pitchFamily="34" charset="0"/>
                      </a:endParaRPr>
                    </a:p>
                  </a:txBody>
                  <a:tcPr marL="4490" marR="4490" marT="4490"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1800" b="1" u="none" strike="noStrike">
                          <a:effectLst/>
                          <a:latin typeface="Century Gothic" panose="020B0502020202020204" pitchFamily="34" charset="0"/>
                        </a:rPr>
                        <a:t>156.56</a:t>
                      </a:r>
                      <a:endParaRPr lang="en-US" sz="1800" b="1" i="0" u="none" strike="noStrike">
                        <a:solidFill>
                          <a:srgbClr val="000000"/>
                        </a:solidFill>
                        <a:effectLst/>
                        <a:latin typeface="Century Gothic" panose="020B0502020202020204" pitchFamily="34" charset="0"/>
                      </a:endParaRPr>
                    </a:p>
                  </a:txBody>
                  <a:tcPr marL="4490" marR="4490" marT="4490"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1800" b="1" u="none" strike="noStrike" dirty="0">
                          <a:effectLst/>
                          <a:latin typeface="Century Gothic" panose="020B0502020202020204" pitchFamily="34" charset="0"/>
                        </a:rPr>
                        <a:t>281.25</a:t>
                      </a:r>
                      <a:endParaRPr lang="en-US" sz="1800" b="1" i="0" u="none" strike="noStrike" dirty="0">
                        <a:solidFill>
                          <a:srgbClr val="000000"/>
                        </a:solidFill>
                        <a:effectLst/>
                        <a:latin typeface="Century Gothic" panose="020B0502020202020204" pitchFamily="34" charset="0"/>
                      </a:endParaRPr>
                    </a:p>
                  </a:txBody>
                  <a:tcPr marL="4490" marR="4490" marT="4490"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extLst>
                  <a:ext uri="{0D108BD9-81ED-4DB2-BD59-A6C34878D82A}">
                    <a16:rowId xmlns="" xmlns:a16="http://schemas.microsoft.com/office/drawing/2014/main" val="1873872992"/>
                  </a:ext>
                </a:extLst>
              </a:tr>
              <a:tr h="521708">
                <a:tc>
                  <a:txBody>
                    <a:bodyPr/>
                    <a:lstStyle/>
                    <a:p>
                      <a:pPr algn="ctr" fontAlgn="b"/>
                      <a:r>
                        <a:rPr lang="en-US" sz="1800" b="1" u="none" strike="noStrike" dirty="0">
                          <a:effectLst/>
                          <a:latin typeface="Century Gothic" panose="020B0502020202020204" pitchFamily="34" charset="0"/>
                        </a:rPr>
                        <a:t>13</a:t>
                      </a:r>
                      <a:endParaRPr lang="en-US" sz="1800" b="1" i="0" u="none" strike="noStrike" dirty="0">
                        <a:solidFill>
                          <a:srgbClr val="000000"/>
                        </a:solidFill>
                        <a:effectLst/>
                        <a:latin typeface="Century Gothic" panose="020B0502020202020204" pitchFamily="34" charset="0"/>
                      </a:endParaRPr>
                    </a:p>
                  </a:txBody>
                  <a:tcPr marL="4490" marR="4490" marT="4490" marB="0" anchor="b">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3500000" scaled="1"/>
                      <a:tileRect/>
                    </a:gradFill>
                  </a:tcPr>
                </a:tc>
                <a:tc>
                  <a:txBody>
                    <a:bodyPr/>
                    <a:lstStyle/>
                    <a:p>
                      <a:pPr algn="l" fontAlgn="b"/>
                      <a:r>
                        <a:rPr lang="en-US" sz="1800" b="1" u="none" strike="noStrike" dirty="0">
                          <a:effectLst/>
                          <a:latin typeface="Century Gothic" panose="020B0502020202020204" pitchFamily="34" charset="0"/>
                        </a:rPr>
                        <a:t>Ethanol production from sugar cane juice</a:t>
                      </a:r>
                      <a:endParaRPr lang="en-US" sz="1800" b="1" i="0" u="none" strike="noStrike" dirty="0">
                        <a:solidFill>
                          <a:srgbClr val="000000"/>
                        </a:solidFill>
                        <a:effectLst/>
                        <a:latin typeface="Century Gothic" panose="020B0502020202020204" pitchFamily="34" charset="0"/>
                      </a:endParaRPr>
                    </a:p>
                  </a:txBody>
                  <a:tcPr marL="4490" marR="4490" marT="4490"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1800" b="1" u="none" strike="noStrike">
                          <a:effectLst/>
                          <a:latin typeface="Century Gothic" panose="020B0502020202020204" pitchFamily="34" charset="0"/>
                        </a:rPr>
                        <a:t>Lits./day</a:t>
                      </a:r>
                      <a:endParaRPr lang="en-US" sz="1800" b="1" i="0" u="none" strike="noStrike">
                        <a:solidFill>
                          <a:srgbClr val="000000"/>
                        </a:solidFill>
                        <a:effectLst/>
                        <a:latin typeface="Century Gothic" panose="020B0502020202020204" pitchFamily="34" charset="0"/>
                      </a:endParaRPr>
                    </a:p>
                  </a:txBody>
                  <a:tcPr marL="4490" marR="4490" marT="4490"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1800" b="1" u="none" strike="noStrike" dirty="0" smtClean="0">
                          <a:effectLst/>
                          <a:latin typeface="Century Gothic" panose="020B0502020202020204" pitchFamily="34" charset="0"/>
                        </a:rPr>
                        <a:t>60000</a:t>
                      </a:r>
                      <a:endParaRPr lang="en-US" sz="1800" b="1" i="0" u="none" strike="noStrike" dirty="0">
                        <a:solidFill>
                          <a:srgbClr val="000000"/>
                        </a:solidFill>
                        <a:effectLst/>
                        <a:latin typeface="Century Gothic" panose="020B0502020202020204" pitchFamily="34" charset="0"/>
                      </a:endParaRPr>
                    </a:p>
                  </a:txBody>
                  <a:tcPr marL="4490" marR="4490" marT="4490"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1800" b="1" u="none" strike="noStrike" dirty="0">
                          <a:effectLst/>
                          <a:latin typeface="Century Gothic" panose="020B0502020202020204" pitchFamily="34" charset="0"/>
                        </a:rPr>
                        <a:t>NA</a:t>
                      </a:r>
                      <a:endParaRPr lang="en-US" sz="1800" b="1" i="0" u="none" strike="noStrike" dirty="0">
                        <a:solidFill>
                          <a:srgbClr val="000000"/>
                        </a:solidFill>
                        <a:effectLst/>
                        <a:latin typeface="Century Gothic" panose="020B0502020202020204" pitchFamily="34" charset="0"/>
                      </a:endParaRPr>
                    </a:p>
                  </a:txBody>
                  <a:tcPr marL="4490" marR="4490" marT="4490"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extLst>
                  <a:ext uri="{0D108BD9-81ED-4DB2-BD59-A6C34878D82A}">
                    <a16:rowId xmlns="" xmlns:a16="http://schemas.microsoft.com/office/drawing/2014/main" val="3666085559"/>
                  </a:ext>
                </a:extLst>
              </a:tr>
            </a:tbl>
          </a:graphicData>
        </a:graphic>
      </p:graphicFrame>
    </p:spTree>
    <p:extLst>
      <p:ext uri="{BB962C8B-B14F-4D97-AF65-F5344CB8AC3E}">
        <p14:creationId xmlns="" xmlns:p14="http://schemas.microsoft.com/office/powerpoint/2010/main" val="4176518648"/>
      </p:ext>
    </p:extLst>
  </p:cSld>
  <p:clrMapOvr>
    <a:masterClrMapping/>
  </p:clrMapOvr>
  <mc:AlternateContent xmlns:mc="http://schemas.openxmlformats.org/markup-compatibility/2006">
    <mc:Choice xmlns=""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 xmlns:p14="http://schemas.microsoft.com/office/powerpoint/2010/main" val="533116110"/>
              </p:ext>
            </p:extLst>
          </p:nvPr>
        </p:nvGraphicFramePr>
        <p:xfrm>
          <a:off x="304801" y="832829"/>
          <a:ext cx="8610598" cy="5644171"/>
        </p:xfrm>
        <a:graphic>
          <a:graphicData uri="http://schemas.openxmlformats.org/drawingml/2006/table">
            <a:tbl>
              <a:tblPr>
                <a:effectLst>
                  <a:innerShdw blurRad="114300">
                    <a:prstClr val="black"/>
                  </a:innerShdw>
                </a:effectLst>
                <a:tableStyleId>{5940675A-B579-460E-94D1-54222C63F5DA}</a:tableStyleId>
              </a:tblPr>
              <a:tblGrid>
                <a:gridCol w="547247">
                  <a:extLst>
                    <a:ext uri="{9D8B030D-6E8A-4147-A177-3AD203B41FA5}">
                      <a16:colId xmlns="" xmlns:a16="http://schemas.microsoft.com/office/drawing/2014/main" val="3405972951"/>
                    </a:ext>
                  </a:extLst>
                </a:gridCol>
                <a:gridCol w="4058753">
                  <a:extLst>
                    <a:ext uri="{9D8B030D-6E8A-4147-A177-3AD203B41FA5}">
                      <a16:colId xmlns="" xmlns:a16="http://schemas.microsoft.com/office/drawing/2014/main" val="3534067208"/>
                    </a:ext>
                  </a:extLst>
                </a:gridCol>
                <a:gridCol w="1333916">
                  <a:extLst>
                    <a:ext uri="{9D8B030D-6E8A-4147-A177-3AD203B41FA5}">
                      <a16:colId xmlns="" xmlns:a16="http://schemas.microsoft.com/office/drawing/2014/main" val="868997320"/>
                    </a:ext>
                  </a:extLst>
                </a:gridCol>
                <a:gridCol w="1105896">
                  <a:extLst>
                    <a:ext uri="{9D8B030D-6E8A-4147-A177-3AD203B41FA5}">
                      <a16:colId xmlns="" xmlns:a16="http://schemas.microsoft.com/office/drawing/2014/main" val="1934303561"/>
                    </a:ext>
                  </a:extLst>
                </a:gridCol>
                <a:gridCol w="1564786">
                  <a:extLst>
                    <a:ext uri="{9D8B030D-6E8A-4147-A177-3AD203B41FA5}">
                      <a16:colId xmlns="" xmlns:a16="http://schemas.microsoft.com/office/drawing/2014/main" val="3327077669"/>
                    </a:ext>
                  </a:extLst>
                </a:gridCol>
              </a:tblGrid>
              <a:tr h="533400">
                <a:tc>
                  <a:txBody>
                    <a:bodyPr/>
                    <a:lstStyle/>
                    <a:p>
                      <a:pPr algn="ctr" fontAlgn="b"/>
                      <a:r>
                        <a:rPr lang="en-US" sz="1800" b="1" u="none" strike="noStrike" dirty="0">
                          <a:effectLst/>
                          <a:latin typeface="Century Gothic" panose="020B0502020202020204" pitchFamily="34" charset="0"/>
                        </a:rPr>
                        <a:t>14</a:t>
                      </a:r>
                      <a:endParaRPr lang="en-US" sz="1800" b="1" i="0" u="none" strike="noStrike" dirty="0">
                        <a:solidFill>
                          <a:srgbClr val="000000"/>
                        </a:solidFill>
                        <a:effectLst/>
                        <a:latin typeface="Century Gothic" panose="020B0502020202020204" pitchFamily="34" charset="0"/>
                      </a:endParaRPr>
                    </a:p>
                  </a:txBody>
                  <a:tcPr marL="4490" marR="4490" marT="4490" marB="0" anchor="b">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3500000" scaled="1"/>
                      <a:tileRect/>
                    </a:gradFill>
                  </a:tcPr>
                </a:tc>
                <a:tc>
                  <a:txBody>
                    <a:bodyPr/>
                    <a:lstStyle/>
                    <a:p>
                      <a:pPr algn="l" fontAlgn="b"/>
                      <a:r>
                        <a:rPr lang="en-US" sz="1800" b="1" u="none" strike="noStrike">
                          <a:effectLst/>
                          <a:latin typeface="Century Gothic" panose="020B0502020202020204" pitchFamily="34" charset="0"/>
                        </a:rPr>
                        <a:t>Ethanol recovery from C-Molasses</a:t>
                      </a:r>
                      <a:endParaRPr lang="en-US" sz="1800" b="1" i="0" u="none" strike="noStrike">
                        <a:solidFill>
                          <a:srgbClr val="000000"/>
                        </a:solidFill>
                        <a:effectLst/>
                        <a:latin typeface="Century Gothic" panose="020B0502020202020204" pitchFamily="34" charset="0"/>
                      </a:endParaRPr>
                    </a:p>
                  </a:txBody>
                  <a:tcPr marL="4490" marR="4490" marT="4490"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1800" b="1" u="none" strike="noStrike" dirty="0" err="1">
                          <a:effectLst/>
                          <a:latin typeface="Century Gothic" panose="020B0502020202020204" pitchFamily="34" charset="0"/>
                        </a:rPr>
                        <a:t>Lits</a:t>
                      </a:r>
                      <a:r>
                        <a:rPr lang="en-US" sz="1800" b="1" u="none" strike="noStrike" dirty="0">
                          <a:effectLst/>
                          <a:latin typeface="Century Gothic" panose="020B0502020202020204" pitchFamily="34" charset="0"/>
                        </a:rPr>
                        <a:t>./MT of C-Molasses</a:t>
                      </a:r>
                      <a:endParaRPr lang="en-US" sz="1800" b="1" i="0" u="none" strike="noStrike" dirty="0">
                        <a:solidFill>
                          <a:srgbClr val="000000"/>
                        </a:solidFill>
                        <a:effectLst/>
                        <a:latin typeface="Century Gothic" panose="020B0502020202020204" pitchFamily="34" charset="0"/>
                      </a:endParaRPr>
                    </a:p>
                  </a:txBody>
                  <a:tcPr marL="4490" marR="4490" marT="4490"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1800" b="1" u="none" strike="noStrike" dirty="0">
                          <a:effectLst/>
                          <a:latin typeface="Century Gothic" panose="020B0502020202020204" pitchFamily="34" charset="0"/>
                        </a:rPr>
                        <a:t>255.00</a:t>
                      </a:r>
                      <a:endParaRPr lang="en-US" sz="1800" b="1" i="0" u="none" strike="noStrike" dirty="0">
                        <a:solidFill>
                          <a:srgbClr val="000000"/>
                        </a:solidFill>
                        <a:effectLst/>
                        <a:latin typeface="Century Gothic" panose="020B0502020202020204" pitchFamily="34" charset="0"/>
                      </a:endParaRPr>
                    </a:p>
                  </a:txBody>
                  <a:tcPr marL="4490" marR="4490" marT="4490"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1800" b="1" u="none" strike="noStrike" dirty="0">
                          <a:effectLst/>
                          <a:latin typeface="Century Gothic" panose="020B0502020202020204" pitchFamily="34" charset="0"/>
                        </a:rPr>
                        <a:t>NA</a:t>
                      </a:r>
                      <a:endParaRPr lang="en-US" sz="1800" b="1" i="0" u="none" strike="noStrike" dirty="0">
                        <a:solidFill>
                          <a:srgbClr val="000000"/>
                        </a:solidFill>
                        <a:effectLst/>
                        <a:latin typeface="Century Gothic" panose="020B0502020202020204" pitchFamily="34" charset="0"/>
                      </a:endParaRPr>
                    </a:p>
                  </a:txBody>
                  <a:tcPr marL="4490" marR="4490" marT="4490"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extLst>
                  <a:ext uri="{0D108BD9-81ED-4DB2-BD59-A6C34878D82A}">
                    <a16:rowId xmlns="" xmlns:a16="http://schemas.microsoft.com/office/drawing/2014/main" val="3444399873"/>
                  </a:ext>
                </a:extLst>
              </a:tr>
              <a:tr h="299107">
                <a:tc>
                  <a:txBody>
                    <a:bodyPr/>
                    <a:lstStyle/>
                    <a:p>
                      <a:pPr algn="ctr" fontAlgn="b"/>
                      <a:r>
                        <a:rPr lang="en-US" sz="1800" b="1" u="none" strike="noStrike" dirty="0">
                          <a:effectLst/>
                          <a:latin typeface="Century Gothic" panose="020B0502020202020204" pitchFamily="34" charset="0"/>
                        </a:rPr>
                        <a:t>15</a:t>
                      </a:r>
                      <a:endParaRPr lang="en-US" sz="1800" b="1" i="0" u="none" strike="noStrike" dirty="0">
                        <a:solidFill>
                          <a:srgbClr val="000000"/>
                        </a:solidFill>
                        <a:effectLst/>
                        <a:latin typeface="Century Gothic" panose="020B0502020202020204" pitchFamily="34" charset="0"/>
                      </a:endParaRPr>
                    </a:p>
                  </a:txBody>
                  <a:tcPr marL="4490" marR="4490" marT="4490" marB="0" anchor="b">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3500000" scaled="1"/>
                      <a:tileRect/>
                    </a:gradFill>
                  </a:tcPr>
                </a:tc>
                <a:tc>
                  <a:txBody>
                    <a:bodyPr/>
                    <a:lstStyle/>
                    <a:p>
                      <a:pPr algn="l" fontAlgn="b"/>
                      <a:r>
                        <a:rPr lang="en-US" sz="1800" b="1" u="none" strike="noStrike" dirty="0">
                          <a:effectLst/>
                          <a:latin typeface="Century Gothic" panose="020B0502020202020204" pitchFamily="34" charset="0"/>
                        </a:rPr>
                        <a:t>Ethanol Production from C -Molasses</a:t>
                      </a:r>
                      <a:endParaRPr lang="en-US" sz="1800" b="1" i="0" u="none" strike="noStrike" dirty="0">
                        <a:solidFill>
                          <a:srgbClr val="000000"/>
                        </a:solidFill>
                        <a:effectLst/>
                        <a:latin typeface="Century Gothic" panose="020B0502020202020204" pitchFamily="34" charset="0"/>
                      </a:endParaRPr>
                    </a:p>
                  </a:txBody>
                  <a:tcPr marL="4490" marR="4490" marT="4490"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1800" b="1" u="none" strike="noStrike">
                          <a:effectLst/>
                          <a:latin typeface="Century Gothic" panose="020B0502020202020204" pitchFamily="34" charset="0"/>
                        </a:rPr>
                        <a:t>Lits./day</a:t>
                      </a:r>
                      <a:endParaRPr lang="en-US" sz="1800" b="1" i="0" u="none" strike="noStrike">
                        <a:solidFill>
                          <a:srgbClr val="000000"/>
                        </a:solidFill>
                        <a:effectLst/>
                        <a:latin typeface="Century Gothic" panose="020B0502020202020204" pitchFamily="34" charset="0"/>
                      </a:endParaRPr>
                    </a:p>
                  </a:txBody>
                  <a:tcPr marL="4490" marR="4490" marT="4490"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1800" b="1" u="none" strike="noStrike" dirty="0" smtClean="0">
                          <a:effectLst/>
                          <a:latin typeface="Century Gothic" panose="020B0502020202020204" pitchFamily="34" charset="0"/>
                        </a:rPr>
                        <a:t>39922</a:t>
                      </a:r>
                      <a:endParaRPr lang="en-US" sz="1800" b="1" i="0" u="none" strike="noStrike" dirty="0">
                        <a:solidFill>
                          <a:srgbClr val="000000"/>
                        </a:solidFill>
                        <a:effectLst/>
                        <a:latin typeface="Century Gothic" panose="020B0502020202020204" pitchFamily="34" charset="0"/>
                      </a:endParaRPr>
                    </a:p>
                  </a:txBody>
                  <a:tcPr marL="4490" marR="4490" marT="4490"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1800" b="1" u="none" strike="noStrike" dirty="0">
                          <a:effectLst/>
                          <a:latin typeface="Century Gothic" panose="020B0502020202020204" pitchFamily="34" charset="0"/>
                        </a:rPr>
                        <a:t>NA</a:t>
                      </a:r>
                      <a:endParaRPr lang="en-US" sz="1800" b="1" i="0" u="none" strike="noStrike" dirty="0">
                        <a:solidFill>
                          <a:srgbClr val="000000"/>
                        </a:solidFill>
                        <a:effectLst/>
                        <a:latin typeface="Century Gothic" panose="020B0502020202020204" pitchFamily="34" charset="0"/>
                      </a:endParaRPr>
                    </a:p>
                  </a:txBody>
                  <a:tcPr marL="4490" marR="4490" marT="4490"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extLst>
                  <a:ext uri="{0D108BD9-81ED-4DB2-BD59-A6C34878D82A}">
                    <a16:rowId xmlns="" xmlns:a16="http://schemas.microsoft.com/office/drawing/2014/main" val="2384684719"/>
                  </a:ext>
                </a:extLst>
              </a:tr>
              <a:tr h="519363">
                <a:tc>
                  <a:txBody>
                    <a:bodyPr/>
                    <a:lstStyle/>
                    <a:p>
                      <a:pPr algn="ctr" fontAlgn="b"/>
                      <a:r>
                        <a:rPr lang="en-US" sz="1800" b="1" u="none" strike="noStrike" dirty="0">
                          <a:effectLst/>
                          <a:latin typeface="Century Gothic" panose="020B0502020202020204" pitchFamily="34" charset="0"/>
                        </a:rPr>
                        <a:t>16</a:t>
                      </a:r>
                      <a:endParaRPr lang="en-US" sz="1800" b="1" i="0" u="none" strike="noStrike" dirty="0">
                        <a:solidFill>
                          <a:srgbClr val="000000"/>
                        </a:solidFill>
                        <a:effectLst/>
                        <a:latin typeface="Century Gothic" panose="020B0502020202020204" pitchFamily="34" charset="0"/>
                      </a:endParaRPr>
                    </a:p>
                  </a:txBody>
                  <a:tcPr marL="4490" marR="4490" marT="4490" marB="0" anchor="b">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3500000" scaled="1"/>
                      <a:tileRect/>
                    </a:gradFill>
                  </a:tcPr>
                </a:tc>
                <a:tc>
                  <a:txBody>
                    <a:bodyPr/>
                    <a:lstStyle/>
                    <a:p>
                      <a:pPr algn="l" fontAlgn="b"/>
                      <a:r>
                        <a:rPr lang="en-US" sz="1800" b="1" u="none" strike="noStrike" dirty="0">
                          <a:effectLst/>
                          <a:latin typeface="Century Gothic" panose="020B0502020202020204" pitchFamily="34" charset="0"/>
                        </a:rPr>
                        <a:t>Ethanol Production from B-Heavy Molasses</a:t>
                      </a:r>
                      <a:endParaRPr lang="en-US" sz="1800" b="1" i="0" u="none" strike="noStrike" dirty="0">
                        <a:solidFill>
                          <a:srgbClr val="000000"/>
                        </a:solidFill>
                        <a:effectLst/>
                        <a:latin typeface="Century Gothic" panose="020B0502020202020204" pitchFamily="34" charset="0"/>
                      </a:endParaRPr>
                    </a:p>
                  </a:txBody>
                  <a:tcPr marL="4490" marR="4490" marT="4490"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1800" b="1" u="none" strike="noStrike">
                          <a:effectLst/>
                          <a:latin typeface="Century Gothic" panose="020B0502020202020204" pitchFamily="34" charset="0"/>
                        </a:rPr>
                        <a:t>Lits./day</a:t>
                      </a:r>
                      <a:endParaRPr lang="en-US" sz="1800" b="1" i="0" u="none" strike="noStrike">
                        <a:solidFill>
                          <a:srgbClr val="000000"/>
                        </a:solidFill>
                        <a:effectLst/>
                        <a:latin typeface="Century Gothic" panose="020B0502020202020204" pitchFamily="34" charset="0"/>
                      </a:endParaRPr>
                    </a:p>
                  </a:txBody>
                  <a:tcPr marL="4490" marR="4490" marT="4490"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1800" b="1" u="none" strike="noStrike">
                          <a:effectLst/>
                          <a:latin typeface="Century Gothic" panose="020B0502020202020204" pitchFamily="34" charset="0"/>
                        </a:rPr>
                        <a:t>NA</a:t>
                      </a:r>
                      <a:endParaRPr lang="en-US" sz="1800" b="1" i="0" u="none" strike="noStrike">
                        <a:solidFill>
                          <a:srgbClr val="000000"/>
                        </a:solidFill>
                        <a:effectLst/>
                        <a:latin typeface="Century Gothic" panose="020B0502020202020204" pitchFamily="34" charset="0"/>
                      </a:endParaRPr>
                    </a:p>
                  </a:txBody>
                  <a:tcPr marL="4490" marR="4490" marT="4490"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1800" b="1" u="none" strike="noStrike" dirty="0">
                          <a:effectLst/>
                          <a:latin typeface="Century Gothic" panose="020B0502020202020204" pitchFamily="34" charset="0"/>
                        </a:rPr>
                        <a:t>84375</a:t>
                      </a:r>
                      <a:endParaRPr lang="en-US" sz="1800" b="1" i="0" u="none" strike="noStrike" dirty="0">
                        <a:solidFill>
                          <a:srgbClr val="000000"/>
                        </a:solidFill>
                        <a:effectLst/>
                        <a:latin typeface="Century Gothic" panose="020B0502020202020204" pitchFamily="34" charset="0"/>
                      </a:endParaRPr>
                    </a:p>
                  </a:txBody>
                  <a:tcPr marL="4490" marR="4490" marT="4490"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extLst>
                  <a:ext uri="{0D108BD9-81ED-4DB2-BD59-A6C34878D82A}">
                    <a16:rowId xmlns="" xmlns:a16="http://schemas.microsoft.com/office/drawing/2014/main" val="952820789"/>
                  </a:ext>
                </a:extLst>
              </a:tr>
              <a:tr h="575833">
                <a:tc>
                  <a:txBody>
                    <a:bodyPr/>
                    <a:lstStyle/>
                    <a:p>
                      <a:pPr algn="ctr" fontAlgn="b"/>
                      <a:r>
                        <a:rPr lang="en-US" sz="1800" b="1" u="none" strike="noStrike" dirty="0">
                          <a:effectLst/>
                          <a:latin typeface="Century Gothic" panose="020B0502020202020204" pitchFamily="34" charset="0"/>
                        </a:rPr>
                        <a:t>17</a:t>
                      </a:r>
                      <a:endParaRPr lang="en-US" sz="1800" b="1" i="0" u="none" strike="noStrike" dirty="0">
                        <a:solidFill>
                          <a:srgbClr val="000000"/>
                        </a:solidFill>
                        <a:effectLst/>
                        <a:latin typeface="Century Gothic" panose="020B0502020202020204" pitchFamily="34" charset="0"/>
                      </a:endParaRPr>
                    </a:p>
                  </a:txBody>
                  <a:tcPr marL="4490" marR="4490" marT="4490" marB="0" anchor="b">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3500000" scaled="1"/>
                      <a:tileRect/>
                    </a:gradFill>
                  </a:tcPr>
                </a:tc>
                <a:tc>
                  <a:txBody>
                    <a:bodyPr/>
                    <a:lstStyle/>
                    <a:p>
                      <a:pPr algn="l" fontAlgn="b"/>
                      <a:r>
                        <a:rPr lang="en-US" sz="1800" b="1" u="none" strike="noStrike">
                          <a:effectLst/>
                          <a:latin typeface="Century Gothic" panose="020B0502020202020204" pitchFamily="34" charset="0"/>
                        </a:rPr>
                        <a:t>Total ethanol production from sugar cane &amp; C- Molasses</a:t>
                      </a:r>
                      <a:endParaRPr lang="en-US" sz="1800" b="1" i="0" u="none" strike="noStrike">
                        <a:solidFill>
                          <a:srgbClr val="000000"/>
                        </a:solidFill>
                        <a:effectLst/>
                        <a:latin typeface="Century Gothic" panose="020B0502020202020204" pitchFamily="34" charset="0"/>
                      </a:endParaRPr>
                    </a:p>
                  </a:txBody>
                  <a:tcPr marL="4490" marR="4490" marT="4490"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1800" b="1" u="none" strike="noStrike">
                          <a:effectLst/>
                          <a:latin typeface="Century Gothic" panose="020B0502020202020204" pitchFamily="34" charset="0"/>
                        </a:rPr>
                        <a:t>Lits. </a:t>
                      </a:r>
                      <a:endParaRPr lang="en-US" sz="1800" b="1" i="0" u="none" strike="noStrike">
                        <a:solidFill>
                          <a:srgbClr val="000000"/>
                        </a:solidFill>
                        <a:effectLst/>
                        <a:latin typeface="Century Gothic" panose="020B0502020202020204" pitchFamily="34" charset="0"/>
                      </a:endParaRPr>
                    </a:p>
                  </a:txBody>
                  <a:tcPr marL="4490" marR="4490" marT="4490"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1800" b="1" u="none" strike="noStrike" dirty="0" smtClean="0">
                          <a:effectLst/>
                          <a:latin typeface="Century Gothic" panose="020B0502020202020204" pitchFamily="34" charset="0"/>
                        </a:rPr>
                        <a:t>99922</a:t>
                      </a:r>
                      <a:endParaRPr lang="en-US" sz="1800" b="1" i="0" u="none" strike="noStrike" dirty="0">
                        <a:solidFill>
                          <a:srgbClr val="000000"/>
                        </a:solidFill>
                        <a:effectLst/>
                        <a:latin typeface="Century Gothic" panose="020B0502020202020204" pitchFamily="34" charset="0"/>
                      </a:endParaRPr>
                    </a:p>
                  </a:txBody>
                  <a:tcPr marL="4490" marR="4490" marT="4490"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1800" b="1" u="none" strike="noStrike" dirty="0">
                          <a:effectLst/>
                          <a:latin typeface="Century Gothic" panose="020B0502020202020204" pitchFamily="34" charset="0"/>
                        </a:rPr>
                        <a:t>NA</a:t>
                      </a:r>
                      <a:endParaRPr lang="en-US" sz="1800" b="1" i="0" u="none" strike="noStrike" dirty="0">
                        <a:solidFill>
                          <a:srgbClr val="000000"/>
                        </a:solidFill>
                        <a:effectLst/>
                        <a:latin typeface="Century Gothic" panose="020B0502020202020204" pitchFamily="34" charset="0"/>
                      </a:endParaRPr>
                    </a:p>
                  </a:txBody>
                  <a:tcPr marL="4490" marR="4490" marT="4490"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extLst>
                  <a:ext uri="{0D108BD9-81ED-4DB2-BD59-A6C34878D82A}">
                    <a16:rowId xmlns="" xmlns:a16="http://schemas.microsoft.com/office/drawing/2014/main" val="682165501"/>
                  </a:ext>
                </a:extLst>
              </a:tr>
              <a:tr h="533400">
                <a:tc>
                  <a:txBody>
                    <a:bodyPr/>
                    <a:lstStyle/>
                    <a:p>
                      <a:pPr algn="ctr" fontAlgn="b"/>
                      <a:r>
                        <a:rPr lang="en-US" sz="1800" b="1" u="none" strike="noStrike" dirty="0">
                          <a:effectLst/>
                          <a:latin typeface="Century Gothic" panose="020B0502020202020204" pitchFamily="34" charset="0"/>
                        </a:rPr>
                        <a:t>18</a:t>
                      </a:r>
                      <a:endParaRPr lang="en-US" sz="1800" b="1" i="0" u="none" strike="noStrike" dirty="0">
                        <a:solidFill>
                          <a:srgbClr val="000000"/>
                        </a:solidFill>
                        <a:effectLst/>
                        <a:latin typeface="Century Gothic" panose="020B0502020202020204" pitchFamily="34" charset="0"/>
                      </a:endParaRPr>
                    </a:p>
                  </a:txBody>
                  <a:tcPr marL="4490" marR="4490" marT="4490" marB="0" anchor="b">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3500000" scaled="1"/>
                      <a:tileRect/>
                    </a:gradFill>
                  </a:tcPr>
                </a:tc>
                <a:tc>
                  <a:txBody>
                    <a:bodyPr/>
                    <a:lstStyle/>
                    <a:p>
                      <a:pPr algn="l" fontAlgn="b"/>
                      <a:r>
                        <a:rPr lang="en-US" sz="1800" b="1" u="none" strike="noStrike" dirty="0">
                          <a:effectLst/>
                          <a:latin typeface="Century Gothic" panose="020B0502020202020204" pitchFamily="34" charset="0"/>
                        </a:rPr>
                        <a:t>Ethanol selling price from sugar cane juice</a:t>
                      </a:r>
                      <a:endParaRPr lang="en-US" sz="1800" b="1" i="0" u="none" strike="noStrike" dirty="0">
                        <a:solidFill>
                          <a:srgbClr val="000000"/>
                        </a:solidFill>
                        <a:effectLst/>
                        <a:latin typeface="Century Gothic" panose="020B0502020202020204" pitchFamily="34" charset="0"/>
                      </a:endParaRPr>
                    </a:p>
                  </a:txBody>
                  <a:tcPr marL="4490" marR="4490" marT="4490"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1800" b="1" u="none" strike="noStrike">
                          <a:effectLst/>
                          <a:latin typeface="Century Gothic" panose="020B0502020202020204" pitchFamily="34" charset="0"/>
                        </a:rPr>
                        <a:t>Rs./Lit.</a:t>
                      </a:r>
                      <a:endParaRPr lang="en-US" sz="1800" b="1" i="0" u="none" strike="noStrike">
                        <a:solidFill>
                          <a:srgbClr val="000000"/>
                        </a:solidFill>
                        <a:effectLst/>
                        <a:latin typeface="Century Gothic" panose="020B0502020202020204" pitchFamily="34" charset="0"/>
                      </a:endParaRPr>
                    </a:p>
                  </a:txBody>
                  <a:tcPr marL="4490" marR="4490" marT="4490"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1800" b="1" u="none" strike="noStrike">
                          <a:effectLst/>
                          <a:latin typeface="Century Gothic" panose="020B0502020202020204" pitchFamily="34" charset="0"/>
                        </a:rPr>
                        <a:t>52.43</a:t>
                      </a:r>
                      <a:endParaRPr lang="en-US" sz="1800" b="1" i="0" u="none" strike="noStrike">
                        <a:solidFill>
                          <a:srgbClr val="000000"/>
                        </a:solidFill>
                        <a:effectLst/>
                        <a:latin typeface="Century Gothic" panose="020B0502020202020204" pitchFamily="34" charset="0"/>
                      </a:endParaRPr>
                    </a:p>
                  </a:txBody>
                  <a:tcPr marL="4490" marR="4490" marT="4490"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1800" b="1" u="none" strike="noStrike" dirty="0">
                          <a:effectLst/>
                          <a:latin typeface="Century Gothic" panose="020B0502020202020204" pitchFamily="34" charset="0"/>
                        </a:rPr>
                        <a:t>52.43</a:t>
                      </a:r>
                      <a:endParaRPr lang="en-US" sz="1800" b="1" i="0" u="none" strike="noStrike" dirty="0">
                        <a:solidFill>
                          <a:srgbClr val="000000"/>
                        </a:solidFill>
                        <a:effectLst/>
                        <a:latin typeface="Century Gothic" panose="020B0502020202020204" pitchFamily="34" charset="0"/>
                      </a:endParaRPr>
                    </a:p>
                  </a:txBody>
                  <a:tcPr marL="4490" marR="4490" marT="4490"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extLst>
                  <a:ext uri="{0D108BD9-81ED-4DB2-BD59-A6C34878D82A}">
                    <a16:rowId xmlns="" xmlns:a16="http://schemas.microsoft.com/office/drawing/2014/main" val="1728976333"/>
                  </a:ext>
                </a:extLst>
              </a:tr>
              <a:tr h="513670">
                <a:tc>
                  <a:txBody>
                    <a:bodyPr/>
                    <a:lstStyle/>
                    <a:p>
                      <a:pPr algn="ctr" fontAlgn="b"/>
                      <a:r>
                        <a:rPr lang="en-US" sz="1800" b="1" u="none" strike="noStrike" dirty="0">
                          <a:effectLst/>
                          <a:latin typeface="Century Gothic" panose="020B0502020202020204" pitchFamily="34" charset="0"/>
                        </a:rPr>
                        <a:t>19</a:t>
                      </a:r>
                      <a:endParaRPr lang="en-US" sz="1800" b="1" i="0" u="none" strike="noStrike" dirty="0">
                        <a:solidFill>
                          <a:srgbClr val="000000"/>
                        </a:solidFill>
                        <a:effectLst/>
                        <a:latin typeface="Century Gothic" panose="020B0502020202020204" pitchFamily="34" charset="0"/>
                      </a:endParaRPr>
                    </a:p>
                  </a:txBody>
                  <a:tcPr marL="4490" marR="4490" marT="4490" marB="0" anchor="b">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3500000" scaled="1"/>
                      <a:tileRect/>
                    </a:gradFill>
                  </a:tcPr>
                </a:tc>
                <a:tc>
                  <a:txBody>
                    <a:bodyPr/>
                    <a:lstStyle/>
                    <a:p>
                      <a:pPr algn="l" fontAlgn="b"/>
                      <a:r>
                        <a:rPr lang="en-US" sz="1800" b="1" u="none" strike="noStrike" dirty="0">
                          <a:effectLst/>
                          <a:latin typeface="Century Gothic" panose="020B0502020202020204" pitchFamily="34" charset="0"/>
                        </a:rPr>
                        <a:t>Ethanol selling price from  C-Molasses</a:t>
                      </a:r>
                      <a:endParaRPr lang="en-US" sz="1800" b="1" i="0" u="none" strike="noStrike" dirty="0">
                        <a:solidFill>
                          <a:srgbClr val="000000"/>
                        </a:solidFill>
                        <a:effectLst/>
                        <a:latin typeface="Century Gothic" panose="020B0502020202020204" pitchFamily="34" charset="0"/>
                      </a:endParaRPr>
                    </a:p>
                  </a:txBody>
                  <a:tcPr marL="4490" marR="4490" marT="4490"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1800" b="1" u="none" strike="noStrike">
                          <a:effectLst/>
                          <a:latin typeface="Century Gothic" panose="020B0502020202020204" pitchFamily="34" charset="0"/>
                        </a:rPr>
                        <a:t>Rs./Lit.</a:t>
                      </a:r>
                      <a:endParaRPr lang="en-US" sz="1800" b="1" i="0" u="none" strike="noStrike">
                        <a:solidFill>
                          <a:srgbClr val="000000"/>
                        </a:solidFill>
                        <a:effectLst/>
                        <a:latin typeface="Century Gothic" panose="020B0502020202020204" pitchFamily="34" charset="0"/>
                      </a:endParaRPr>
                    </a:p>
                  </a:txBody>
                  <a:tcPr marL="4490" marR="4490" marT="4490"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1800" b="1" u="none" strike="noStrike">
                          <a:effectLst/>
                          <a:latin typeface="Century Gothic" panose="020B0502020202020204" pitchFamily="34" charset="0"/>
                        </a:rPr>
                        <a:t>43.46</a:t>
                      </a:r>
                      <a:endParaRPr lang="en-US" sz="1800" b="1" i="0" u="none" strike="noStrike">
                        <a:solidFill>
                          <a:srgbClr val="000000"/>
                        </a:solidFill>
                        <a:effectLst/>
                        <a:latin typeface="Century Gothic" panose="020B0502020202020204" pitchFamily="34" charset="0"/>
                      </a:endParaRPr>
                    </a:p>
                  </a:txBody>
                  <a:tcPr marL="4490" marR="4490" marT="4490"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1800" b="1" u="none" strike="noStrike" dirty="0">
                          <a:effectLst/>
                          <a:latin typeface="Century Gothic" panose="020B0502020202020204" pitchFamily="34" charset="0"/>
                        </a:rPr>
                        <a:t>NA</a:t>
                      </a:r>
                      <a:endParaRPr lang="en-US" sz="1800" b="1" i="0" u="none" strike="noStrike" dirty="0">
                        <a:solidFill>
                          <a:srgbClr val="000000"/>
                        </a:solidFill>
                        <a:effectLst/>
                        <a:latin typeface="Century Gothic" panose="020B0502020202020204" pitchFamily="34" charset="0"/>
                      </a:endParaRPr>
                    </a:p>
                  </a:txBody>
                  <a:tcPr marL="4490" marR="4490" marT="4490"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extLst>
                  <a:ext uri="{0D108BD9-81ED-4DB2-BD59-A6C34878D82A}">
                    <a16:rowId xmlns="" xmlns:a16="http://schemas.microsoft.com/office/drawing/2014/main" val="1249397826"/>
                  </a:ext>
                </a:extLst>
              </a:tr>
              <a:tr h="493940">
                <a:tc>
                  <a:txBody>
                    <a:bodyPr/>
                    <a:lstStyle/>
                    <a:p>
                      <a:pPr algn="ctr" fontAlgn="b"/>
                      <a:r>
                        <a:rPr lang="en-US" sz="1800" b="1" u="none" strike="noStrike" dirty="0">
                          <a:effectLst/>
                          <a:latin typeface="Century Gothic" panose="020B0502020202020204" pitchFamily="34" charset="0"/>
                        </a:rPr>
                        <a:t>20</a:t>
                      </a:r>
                      <a:endParaRPr lang="en-US" sz="1800" b="1" i="0" u="none" strike="noStrike" dirty="0">
                        <a:solidFill>
                          <a:srgbClr val="000000"/>
                        </a:solidFill>
                        <a:effectLst/>
                        <a:latin typeface="Century Gothic" panose="020B0502020202020204" pitchFamily="34" charset="0"/>
                      </a:endParaRPr>
                    </a:p>
                  </a:txBody>
                  <a:tcPr marL="4490" marR="4490" marT="4490" marB="0" anchor="b">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3500000" scaled="1"/>
                      <a:tileRect/>
                    </a:gradFill>
                  </a:tcPr>
                </a:tc>
                <a:tc>
                  <a:txBody>
                    <a:bodyPr/>
                    <a:lstStyle/>
                    <a:p>
                      <a:pPr algn="l" fontAlgn="b"/>
                      <a:r>
                        <a:rPr lang="en-US" sz="1800" b="1" u="none" strike="noStrike">
                          <a:effectLst/>
                          <a:latin typeface="Century Gothic" panose="020B0502020202020204" pitchFamily="34" charset="0"/>
                        </a:rPr>
                        <a:t>Ethanol revenue from sugar cane juice</a:t>
                      </a:r>
                      <a:endParaRPr lang="en-US" sz="1800" b="1" i="0" u="none" strike="noStrike">
                        <a:solidFill>
                          <a:srgbClr val="000000"/>
                        </a:solidFill>
                        <a:effectLst/>
                        <a:latin typeface="Century Gothic" panose="020B0502020202020204" pitchFamily="34" charset="0"/>
                      </a:endParaRPr>
                    </a:p>
                  </a:txBody>
                  <a:tcPr marL="4490" marR="4490" marT="4490"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1800" b="1" u="none" strike="noStrike" dirty="0">
                          <a:effectLst/>
                          <a:latin typeface="Century Gothic" panose="020B0502020202020204" pitchFamily="34" charset="0"/>
                        </a:rPr>
                        <a:t>Rs. </a:t>
                      </a:r>
                      <a:r>
                        <a:rPr lang="en-US" sz="1800" b="1" u="none" strike="noStrike" dirty="0" err="1" smtClean="0">
                          <a:effectLst/>
                          <a:latin typeface="Century Gothic" panose="020B0502020202020204" pitchFamily="34" charset="0"/>
                        </a:rPr>
                        <a:t>Lakh</a:t>
                      </a:r>
                      <a:endParaRPr lang="en-US" sz="1800" b="1" i="0" u="none" strike="noStrike" dirty="0">
                        <a:solidFill>
                          <a:srgbClr val="000000"/>
                        </a:solidFill>
                        <a:effectLst/>
                        <a:latin typeface="Century Gothic" panose="020B0502020202020204" pitchFamily="34" charset="0"/>
                      </a:endParaRPr>
                    </a:p>
                  </a:txBody>
                  <a:tcPr marL="4490" marR="4490" marT="4490"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1800" b="1" u="none" strike="noStrike">
                          <a:effectLst/>
                          <a:latin typeface="Century Gothic" panose="020B0502020202020204" pitchFamily="34" charset="0"/>
                        </a:rPr>
                        <a:t>31.46</a:t>
                      </a:r>
                      <a:endParaRPr lang="en-US" sz="1800" b="1" i="0" u="none" strike="noStrike">
                        <a:solidFill>
                          <a:srgbClr val="000000"/>
                        </a:solidFill>
                        <a:effectLst/>
                        <a:latin typeface="Century Gothic" panose="020B0502020202020204" pitchFamily="34" charset="0"/>
                      </a:endParaRPr>
                    </a:p>
                  </a:txBody>
                  <a:tcPr marL="4490" marR="4490" marT="4490"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1800" b="1" u="none" strike="noStrike" dirty="0">
                          <a:effectLst/>
                          <a:latin typeface="Century Gothic" panose="020B0502020202020204" pitchFamily="34" charset="0"/>
                        </a:rPr>
                        <a:t>NA</a:t>
                      </a:r>
                      <a:endParaRPr lang="en-US" sz="1800" b="1" i="0" u="none" strike="noStrike" dirty="0">
                        <a:solidFill>
                          <a:srgbClr val="000000"/>
                        </a:solidFill>
                        <a:effectLst/>
                        <a:latin typeface="Century Gothic" panose="020B0502020202020204" pitchFamily="34" charset="0"/>
                      </a:endParaRPr>
                    </a:p>
                  </a:txBody>
                  <a:tcPr marL="4490" marR="4490" marT="4490"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extLst>
                  <a:ext uri="{0D108BD9-81ED-4DB2-BD59-A6C34878D82A}">
                    <a16:rowId xmlns="" xmlns:a16="http://schemas.microsoft.com/office/drawing/2014/main" val="1600420464"/>
                  </a:ext>
                </a:extLst>
              </a:tr>
              <a:tr h="299107">
                <a:tc>
                  <a:txBody>
                    <a:bodyPr/>
                    <a:lstStyle/>
                    <a:p>
                      <a:pPr algn="ctr" fontAlgn="b"/>
                      <a:r>
                        <a:rPr lang="en-US" sz="1800" b="1" u="none" strike="noStrike" dirty="0">
                          <a:effectLst/>
                          <a:latin typeface="Century Gothic" panose="020B0502020202020204" pitchFamily="34" charset="0"/>
                        </a:rPr>
                        <a:t>21</a:t>
                      </a:r>
                      <a:endParaRPr lang="en-US" sz="1800" b="1" i="0" u="none" strike="noStrike" dirty="0">
                        <a:solidFill>
                          <a:srgbClr val="000000"/>
                        </a:solidFill>
                        <a:effectLst/>
                        <a:latin typeface="Century Gothic" panose="020B0502020202020204" pitchFamily="34" charset="0"/>
                      </a:endParaRPr>
                    </a:p>
                  </a:txBody>
                  <a:tcPr marL="4490" marR="4490" marT="4490" marB="0" anchor="b">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3500000" scaled="1"/>
                      <a:tileRect/>
                    </a:gradFill>
                  </a:tcPr>
                </a:tc>
                <a:tc>
                  <a:txBody>
                    <a:bodyPr/>
                    <a:lstStyle/>
                    <a:p>
                      <a:pPr algn="l" fontAlgn="b"/>
                      <a:r>
                        <a:rPr lang="en-US" sz="1800" b="1" u="none" strike="noStrike">
                          <a:effectLst/>
                          <a:latin typeface="Century Gothic" panose="020B0502020202020204" pitchFamily="34" charset="0"/>
                        </a:rPr>
                        <a:t>Ethanol revenue from C-Molasses</a:t>
                      </a:r>
                      <a:endParaRPr lang="en-US" sz="1800" b="1" i="0" u="none" strike="noStrike">
                        <a:solidFill>
                          <a:srgbClr val="000000"/>
                        </a:solidFill>
                        <a:effectLst/>
                        <a:latin typeface="Century Gothic" panose="020B0502020202020204" pitchFamily="34" charset="0"/>
                      </a:endParaRPr>
                    </a:p>
                  </a:txBody>
                  <a:tcPr marL="4490" marR="4490" marT="4490"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1800" b="1" u="none" strike="noStrike" dirty="0">
                          <a:effectLst/>
                          <a:latin typeface="Century Gothic" panose="020B0502020202020204" pitchFamily="34" charset="0"/>
                        </a:rPr>
                        <a:t>Rs. </a:t>
                      </a:r>
                      <a:r>
                        <a:rPr lang="en-US" sz="1800" b="1" u="none" strike="noStrike" dirty="0" err="1" smtClean="0">
                          <a:effectLst/>
                          <a:latin typeface="Century Gothic" panose="020B0502020202020204" pitchFamily="34" charset="0"/>
                        </a:rPr>
                        <a:t>Lakh</a:t>
                      </a:r>
                      <a:endParaRPr lang="en-US" sz="1800" b="1" i="0" u="none" strike="noStrike" dirty="0">
                        <a:solidFill>
                          <a:srgbClr val="000000"/>
                        </a:solidFill>
                        <a:effectLst/>
                        <a:latin typeface="Century Gothic" panose="020B0502020202020204" pitchFamily="34" charset="0"/>
                      </a:endParaRPr>
                    </a:p>
                  </a:txBody>
                  <a:tcPr marL="4490" marR="4490" marT="4490"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1800" b="1" u="none" strike="noStrike">
                          <a:effectLst/>
                          <a:latin typeface="Century Gothic" panose="020B0502020202020204" pitchFamily="34" charset="0"/>
                        </a:rPr>
                        <a:t>17.35</a:t>
                      </a:r>
                      <a:endParaRPr lang="en-US" sz="1800" b="1" i="0" u="none" strike="noStrike">
                        <a:solidFill>
                          <a:srgbClr val="000000"/>
                        </a:solidFill>
                        <a:effectLst/>
                        <a:latin typeface="Century Gothic" panose="020B0502020202020204" pitchFamily="34" charset="0"/>
                      </a:endParaRPr>
                    </a:p>
                  </a:txBody>
                  <a:tcPr marL="4490" marR="4490" marT="4490"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1800" b="1" u="none" strike="noStrike" dirty="0">
                          <a:effectLst/>
                          <a:latin typeface="Century Gothic" panose="020B0502020202020204" pitchFamily="34" charset="0"/>
                        </a:rPr>
                        <a:t>NA</a:t>
                      </a:r>
                      <a:endParaRPr lang="en-US" sz="1800" b="1" i="0" u="none" strike="noStrike" dirty="0">
                        <a:solidFill>
                          <a:srgbClr val="000000"/>
                        </a:solidFill>
                        <a:effectLst/>
                        <a:latin typeface="Century Gothic" panose="020B0502020202020204" pitchFamily="34" charset="0"/>
                      </a:endParaRPr>
                    </a:p>
                  </a:txBody>
                  <a:tcPr marL="4490" marR="4490" marT="4490"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extLst>
                  <a:ext uri="{0D108BD9-81ED-4DB2-BD59-A6C34878D82A}">
                    <a16:rowId xmlns="" xmlns:a16="http://schemas.microsoft.com/office/drawing/2014/main" val="788320566"/>
                  </a:ext>
                </a:extLst>
              </a:tr>
              <a:tr h="479903">
                <a:tc>
                  <a:txBody>
                    <a:bodyPr/>
                    <a:lstStyle/>
                    <a:p>
                      <a:pPr algn="ctr" fontAlgn="b"/>
                      <a:r>
                        <a:rPr lang="en-US" sz="1800" b="1" u="none" strike="noStrike" dirty="0">
                          <a:effectLst/>
                          <a:latin typeface="Century Gothic" panose="020B0502020202020204" pitchFamily="34" charset="0"/>
                        </a:rPr>
                        <a:t>22</a:t>
                      </a:r>
                      <a:endParaRPr lang="en-US" sz="1800" b="1" i="0" u="none" strike="noStrike" dirty="0">
                        <a:solidFill>
                          <a:srgbClr val="000000"/>
                        </a:solidFill>
                        <a:effectLst/>
                        <a:latin typeface="Century Gothic" panose="020B0502020202020204" pitchFamily="34" charset="0"/>
                      </a:endParaRPr>
                    </a:p>
                  </a:txBody>
                  <a:tcPr marL="4490" marR="4490" marT="4490" marB="0" anchor="b">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3500000" scaled="1"/>
                      <a:tileRect/>
                    </a:gradFill>
                  </a:tcPr>
                </a:tc>
                <a:tc>
                  <a:txBody>
                    <a:bodyPr/>
                    <a:lstStyle/>
                    <a:p>
                      <a:pPr algn="l" fontAlgn="b"/>
                      <a:r>
                        <a:rPr lang="en-US" sz="1800" b="1" u="none" strike="noStrike">
                          <a:effectLst/>
                          <a:latin typeface="Century Gothic" panose="020B0502020202020204" pitchFamily="34" charset="0"/>
                        </a:rPr>
                        <a:t>Ethanol revenue from B- Heavy Molasses</a:t>
                      </a:r>
                      <a:endParaRPr lang="en-US" sz="1800" b="1" i="0" u="none" strike="noStrike">
                        <a:solidFill>
                          <a:srgbClr val="000000"/>
                        </a:solidFill>
                        <a:effectLst/>
                        <a:latin typeface="Century Gothic" panose="020B0502020202020204" pitchFamily="34" charset="0"/>
                      </a:endParaRPr>
                    </a:p>
                  </a:txBody>
                  <a:tcPr marL="4490" marR="4490" marT="4490"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1800" b="1" u="none" strike="noStrike" dirty="0">
                          <a:effectLst/>
                          <a:latin typeface="Century Gothic" panose="020B0502020202020204" pitchFamily="34" charset="0"/>
                        </a:rPr>
                        <a:t>Rs. </a:t>
                      </a:r>
                      <a:r>
                        <a:rPr lang="en-US" sz="1800" b="1" u="none" strike="noStrike" dirty="0" err="1" smtClean="0">
                          <a:effectLst/>
                          <a:latin typeface="Century Gothic" panose="020B0502020202020204" pitchFamily="34" charset="0"/>
                        </a:rPr>
                        <a:t>Lakh</a:t>
                      </a:r>
                      <a:endParaRPr lang="en-US" sz="1800" b="1" i="0" u="none" strike="noStrike" dirty="0">
                        <a:solidFill>
                          <a:srgbClr val="000000"/>
                        </a:solidFill>
                        <a:effectLst/>
                        <a:latin typeface="Century Gothic" panose="020B0502020202020204" pitchFamily="34" charset="0"/>
                      </a:endParaRPr>
                    </a:p>
                  </a:txBody>
                  <a:tcPr marL="4490" marR="4490" marT="4490"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1800" b="1" u="none" strike="noStrike">
                          <a:effectLst/>
                          <a:latin typeface="Century Gothic" panose="020B0502020202020204" pitchFamily="34" charset="0"/>
                        </a:rPr>
                        <a:t>NA</a:t>
                      </a:r>
                      <a:endParaRPr lang="en-US" sz="1800" b="1" i="0" u="none" strike="noStrike">
                        <a:solidFill>
                          <a:srgbClr val="000000"/>
                        </a:solidFill>
                        <a:effectLst/>
                        <a:latin typeface="Century Gothic" panose="020B0502020202020204" pitchFamily="34" charset="0"/>
                      </a:endParaRPr>
                    </a:p>
                  </a:txBody>
                  <a:tcPr marL="4490" marR="4490" marT="4490"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1800" b="1" u="none" strike="noStrike" dirty="0">
                          <a:effectLst/>
                          <a:latin typeface="Century Gothic" panose="020B0502020202020204" pitchFamily="34" charset="0"/>
                        </a:rPr>
                        <a:t>44.24</a:t>
                      </a:r>
                      <a:endParaRPr lang="en-US" sz="1800" b="1" i="0" u="none" strike="noStrike" dirty="0">
                        <a:solidFill>
                          <a:srgbClr val="000000"/>
                        </a:solidFill>
                        <a:effectLst/>
                        <a:latin typeface="Century Gothic" panose="020B0502020202020204" pitchFamily="34" charset="0"/>
                      </a:endParaRPr>
                    </a:p>
                  </a:txBody>
                  <a:tcPr marL="4490" marR="4490" marT="4490"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extLst>
                  <a:ext uri="{0D108BD9-81ED-4DB2-BD59-A6C34878D82A}">
                    <a16:rowId xmlns="" xmlns:a16="http://schemas.microsoft.com/office/drawing/2014/main" val="3554751911"/>
                  </a:ext>
                </a:extLst>
              </a:tr>
              <a:tr h="299107">
                <a:tc>
                  <a:txBody>
                    <a:bodyPr/>
                    <a:lstStyle/>
                    <a:p>
                      <a:pPr algn="ctr" fontAlgn="b"/>
                      <a:r>
                        <a:rPr lang="en-US" sz="1800" b="1" u="none" strike="noStrike" dirty="0">
                          <a:effectLst/>
                          <a:latin typeface="Century Gothic" panose="020B0502020202020204" pitchFamily="34" charset="0"/>
                        </a:rPr>
                        <a:t>23</a:t>
                      </a:r>
                      <a:endParaRPr lang="en-US" sz="1800" b="1" i="0" u="none" strike="noStrike" dirty="0">
                        <a:solidFill>
                          <a:srgbClr val="000000"/>
                        </a:solidFill>
                        <a:effectLst/>
                        <a:latin typeface="Century Gothic" panose="020B0502020202020204" pitchFamily="34" charset="0"/>
                      </a:endParaRPr>
                    </a:p>
                  </a:txBody>
                  <a:tcPr marL="4490" marR="4490" marT="4490" marB="0" anchor="b">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3500000" scaled="1"/>
                      <a:tileRect/>
                    </a:gradFill>
                  </a:tcPr>
                </a:tc>
                <a:tc>
                  <a:txBody>
                    <a:bodyPr/>
                    <a:lstStyle/>
                    <a:p>
                      <a:pPr algn="l" fontAlgn="b"/>
                      <a:r>
                        <a:rPr lang="en-US" sz="1800" b="1" u="none" strike="noStrike" dirty="0">
                          <a:effectLst/>
                          <a:latin typeface="Century Gothic" panose="020B0502020202020204" pitchFamily="34" charset="0"/>
                        </a:rPr>
                        <a:t>Total revenue from ethanol</a:t>
                      </a:r>
                      <a:endParaRPr lang="en-US" sz="1800" b="1" i="0" u="none" strike="noStrike" dirty="0">
                        <a:solidFill>
                          <a:srgbClr val="000000"/>
                        </a:solidFill>
                        <a:effectLst/>
                        <a:latin typeface="Century Gothic" panose="020B0502020202020204" pitchFamily="34" charset="0"/>
                      </a:endParaRPr>
                    </a:p>
                  </a:txBody>
                  <a:tcPr marL="4490" marR="4490" marT="4490"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1800" b="1" u="none" strike="noStrike" dirty="0">
                          <a:effectLst/>
                          <a:latin typeface="Century Gothic" panose="020B0502020202020204" pitchFamily="34" charset="0"/>
                        </a:rPr>
                        <a:t>Rs. </a:t>
                      </a:r>
                      <a:r>
                        <a:rPr lang="en-US" sz="1800" b="1" u="none" strike="noStrike" dirty="0" err="1" smtClean="0">
                          <a:effectLst/>
                          <a:latin typeface="Century Gothic" panose="020B0502020202020204" pitchFamily="34" charset="0"/>
                        </a:rPr>
                        <a:t>Lakh</a:t>
                      </a:r>
                      <a:endParaRPr lang="en-US" sz="1800" b="1" i="0" u="none" strike="noStrike" dirty="0">
                        <a:solidFill>
                          <a:srgbClr val="000000"/>
                        </a:solidFill>
                        <a:effectLst/>
                        <a:latin typeface="Century Gothic" panose="020B0502020202020204" pitchFamily="34" charset="0"/>
                      </a:endParaRPr>
                    </a:p>
                  </a:txBody>
                  <a:tcPr marL="4490" marR="4490" marT="4490"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1800" b="1" u="none" strike="noStrike">
                          <a:effectLst/>
                          <a:latin typeface="Century Gothic" panose="020B0502020202020204" pitchFamily="34" charset="0"/>
                        </a:rPr>
                        <a:t>48.81</a:t>
                      </a:r>
                      <a:endParaRPr lang="en-US" sz="1800" b="1" i="0" u="none" strike="noStrike">
                        <a:solidFill>
                          <a:srgbClr val="000000"/>
                        </a:solidFill>
                        <a:effectLst/>
                        <a:latin typeface="Century Gothic" panose="020B0502020202020204" pitchFamily="34" charset="0"/>
                      </a:endParaRPr>
                    </a:p>
                  </a:txBody>
                  <a:tcPr marL="4490" marR="4490" marT="4490"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1800" b="1" u="none" strike="noStrike" dirty="0">
                          <a:effectLst/>
                          <a:latin typeface="Century Gothic" panose="020B0502020202020204" pitchFamily="34" charset="0"/>
                        </a:rPr>
                        <a:t>NA</a:t>
                      </a:r>
                      <a:endParaRPr lang="en-US" sz="1800" b="1" i="0" u="none" strike="noStrike" dirty="0">
                        <a:solidFill>
                          <a:srgbClr val="000000"/>
                        </a:solidFill>
                        <a:effectLst/>
                        <a:latin typeface="Century Gothic" panose="020B0502020202020204" pitchFamily="34" charset="0"/>
                      </a:endParaRPr>
                    </a:p>
                  </a:txBody>
                  <a:tcPr marL="4490" marR="4490" marT="4490"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extLst>
                  <a:ext uri="{0D108BD9-81ED-4DB2-BD59-A6C34878D82A}">
                    <a16:rowId xmlns="" xmlns:a16="http://schemas.microsoft.com/office/drawing/2014/main" val="3811130468"/>
                  </a:ext>
                </a:extLst>
              </a:tr>
              <a:tr h="542066">
                <a:tc>
                  <a:txBody>
                    <a:bodyPr/>
                    <a:lstStyle/>
                    <a:p>
                      <a:pPr algn="ctr" fontAlgn="b"/>
                      <a:r>
                        <a:rPr lang="en-US" sz="1800" b="1" u="none" strike="noStrike" dirty="0">
                          <a:effectLst/>
                          <a:latin typeface="Century Gothic" panose="020B0502020202020204" pitchFamily="34" charset="0"/>
                        </a:rPr>
                        <a:t>24</a:t>
                      </a:r>
                      <a:endParaRPr lang="en-US" sz="1800" b="1" i="0" u="none" strike="noStrike" dirty="0">
                        <a:solidFill>
                          <a:srgbClr val="000000"/>
                        </a:solidFill>
                        <a:effectLst/>
                        <a:latin typeface="Century Gothic" panose="020B0502020202020204" pitchFamily="34" charset="0"/>
                      </a:endParaRPr>
                    </a:p>
                  </a:txBody>
                  <a:tcPr marL="4490" marR="4490" marT="4490" marB="0" anchor="b">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3500000" scaled="1"/>
                      <a:tileRect/>
                    </a:gradFill>
                  </a:tcPr>
                </a:tc>
                <a:tc>
                  <a:txBody>
                    <a:bodyPr/>
                    <a:lstStyle/>
                    <a:p>
                      <a:pPr algn="l" fontAlgn="b"/>
                      <a:r>
                        <a:rPr lang="en-US" sz="1800" b="1" u="none" strike="noStrike" dirty="0">
                          <a:effectLst/>
                          <a:latin typeface="Century Gothic" panose="020B0502020202020204" pitchFamily="34" charset="0"/>
                        </a:rPr>
                        <a:t>Net revenue </a:t>
                      </a:r>
                      <a:r>
                        <a:rPr lang="en-US" sz="1800" b="1" u="none" strike="noStrike" dirty="0" smtClean="0">
                          <a:effectLst/>
                          <a:latin typeface="Century Gothic" panose="020B0502020202020204" pitchFamily="34" charset="0"/>
                        </a:rPr>
                        <a:t>obtained </a:t>
                      </a:r>
                      <a:r>
                        <a:rPr lang="en-US" sz="1800" b="1" u="none" strike="noStrike" dirty="0">
                          <a:effectLst/>
                          <a:latin typeface="Century Gothic" panose="020B0502020202020204" pitchFamily="34" charset="0"/>
                        </a:rPr>
                        <a:t>after deducting sugar loss</a:t>
                      </a:r>
                      <a:endParaRPr lang="en-US" sz="1800" b="1" i="0" u="none" strike="noStrike" dirty="0">
                        <a:solidFill>
                          <a:srgbClr val="000000"/>
                        </a:solidFill>
                        <a:effectLst/>
                        <a:latin typeface="Century Gothic" panose="020B0502020202020204" pitchFamily="34" charset="0"/>
                      </a:endParaRPr>
                    </a:p>
                  </a:txBody>
                  <a:tcPr marL="4490" marR="4490" marT="4490"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1800" b="1" u="none" strike="noStrike" dirty="0">
                          <a:effectLst/>
                          <a:latin typeface="Century Gothic" panose="020B0502020202020204" pitchFamily="34" charset="0"/>
                        </a:rPr>
                        <a:t>Rs. </a:t>
                      </a:r>
                      <a:r>
                        <a:rPr lang="en-US" sz="1800" b="1" u="none" strike="noStrike" dirty="0" err="1" smtClean="0">
                          <a:effectLst/>
                          <a:latin typeface="Century Gothic" panose="020B0502020202020204" pitchFamily="34" charset="0"/>
                        </a:rPr>
                        <a:t>Lakh</a:t>
                      </a:r>
                      <a:endParaRPr lang="en-US" sz="1800" b="1" i="0" u="none" strike="noStrike" dirty="0">
                        <a:solidFill>
                          <a:srgbClr val="000000"/>
                        </a:solidFill>
                        <a:effectLst/>
                        <a:latin typeface="Century Gothic" panose="020B0502020202020204" pitchFamily="34" charset="0"/>
                      </a:endParaRPr>
                    </a:p>
                  </a:txBody>
                  <a:tcPr marL="4490" marR="4490" marT="4490"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1800" b="1" u="none" strike="noStrike">
                          <a:effectLst/>
                          <a:latin typeface="Century Gothic" panose="020B0502020202020204" pitchFamily="34" charset="0"/>
                        </a:rPr>
                        <a:t>23.09</a:t>
                      </a:r>
                      <a:endParaRPr lang="en-US" sz="1800" b="1" i="0" u="none" strike="noStrike">
                        <a:solidFill>
                          <a:srgbClr val="000000"/>
                        </a:solidFill>
                        <a:effectLst/>
                        <a:latin typeface="Century Gothic" panose="020B0502020202020204" pitchFamily="34" charset="0"/>
                      </a:endParaRPr>
                    </a:p>
                  </a:txBody>
                  <a:tcPr marL="4490" marR="4490" marT="4490"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1800" b="1" u="none" strike="noStrike" dirty="0">
                          <a:effectLst/>
                          <a:latin typeface="Century Gothic" panose="020B0502020202020204" pitchFamily="34" charset="0"/>
                        </a:rPr>
                        <a:t>23.99</a:t>
                      </a:r>
                      <a:endParaRPr lang="en-US" sz="1800" b="1" i="0" u="none" strike="noStrike" dirty="0">
                        <a:solidFill>
                          <a:srgbClr val="000000"/>
                        </a:solidFill>
                        <a:effectLst/>
                        <a:latin typeface="Century Gothic" panose="020B0502020202020204" pitchFamily="34" charset="0"/>
                      </a:endParaRPr>
                    </a:p>
                  </a:txBody>
                  <a:tcPr marL="4490" marR="4490" marT="4490"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extLst>
                  <a:ext uri="{0D108BD9-81ED-4DB2-BD59-A6C34878D82A}">
                    <a16:rowId xmlns="" xmlns:a16="http://schemas.microsoft.com/office/drawing/2014/main" val="2458552315"/>
                  </a:ext>
                </a:extLst>
              </a:tr>
              <a:tr h="299107">
                <a:tc>
                  <a:txBody>
                    <a:bodyPr/>
                    <a:lstStyle/>
                    <a:p>
                      <a:pPr algn="ctr" fontAlgn="b"/>
                      <a:r>
                        <a:rPr lang="en-US" sz="1800" b="1" u="none" strike="noStrike" dirty="0">
                          <a:effectLst/>
                          <a:latin typeface="Century Gothic" panose="020B0502020202020204" pitchFamily="34" charset="0"/>
                        </a:rPr>
                        <a:t> </a:t>
                      </a:r>
                      <a:endParaRPr lang="en-US" sz="1800" b="1" i="0" u="none" strike="noStrike" dirty="0">
                        <a:solidFill>
                          <a:srgbClr val="000000"/>
                        </a:solidFill>
                        <a:effectLst/>
                        <a:latin typeface="Century Gothic" panose="020B0502020202020204" pitchFamily="34" charset="0"/>
                      </a:endParaRPr>
                    </a:p>
                  </a:txBody>
                  <a:tcPr marL="4490" marR="4490" marT="4490" marB="0" anchor="b">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3500000" scaled="1"/>
                      <a:tileRect/>
                    </a:gradFill>
                  </a:tcPr>
                </a:tc>
                <a:tc>
                  <a:txBody>
                    <a:bodyPr/>
                    <a:lstStyle/>
                    <a:p>
                      <a:pPr algn="l" fontAlgn="b"/>
                      <a:r>
                        <a:rPr lang="en-US" sz="1800" b="1" u="none" strike="noStrike" dirty="0">
                          <a:effectLst/>
                          <a:latin typeface="Century Gothic" panose="020B0502020202020204" pitchFamily="34" charset="0"/>
                        </a:rPr>
                        <a:t> </a:t>
                      </a:r>
                      <a:endParaRPr lang="en-US" sz="1800" b="1" i="0" u="none" strike="noStrike" dirty="0">
                        <a:solidFill>
                          <a:srgbClr val="000000"/>
                        </a:solidFill>
                        <a:effectLst/>
                        <a:latin typeface="Century Gothic" panose="020B0502020202020204" pitchFamily="34" charset="0"/>
                      </a:endParaRPr>
                    </a:p>
                  </a:txBody>
                  <a:tcPr marL="4490" marR="4490" marT="4490" marB="0" anchor="b">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1800" b="1" u="none" strike="noStrike">
                          <a:effectLst/>
                          <a:latin typeface="Century Gothic" panose="020B0502020202020204" pitchFamily="34" charset="0"/>
                        </a:rPr>
                        <a:t> </a:t>
                      </a:r>
                      <a:endParaRPr lang="en-US" sz="1800" b="1" i="0" u="none" strike="noStrike">
                        <a:solidFill>
                          <a:srgbClr val="000000"/>
                        </a:solidFill>
                        <a:effectLst/>
                        <a:latin typeface="Century Gothic" panose="020B0502020202020204" pitchFamily="34" charset="0"/>
                      </a:endParaRPr>
                    </a:p>
                  </a:txBody>
                  <a:tcPr marL="4490" marR="4490" marT="4490"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1800" b="1" u="none" strike="noStrike" dirty="0">
                          <a:effectLst/>
                          <a:latin typeface="Century Gothic" panose="020B0502020202020204" pitchFamily="34" charset="0"/>
                        </a:rPr>
                        <a:t> </a:t>
                      </a:r>
                      <a:endParaRPr lang="en-US" sz="1800" b="1" i="0" u="none" strike="noStrike" dirty="0">
                        <a:solidFill>
                          <a:srgbClr val="000000"/>
                        </a:solidFill>
                        <a:effectLst/>
                        <a:latin typeface="Century Gothic" panose="020B0502020202020204" pitchFamily="34" charset="0"/>
                      </a:endParaRPr>
                    </a:p>
                  </a:txBody>
                  <a:tcPr marL="4490" marR="4490" marT="4490"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1800" b="1" u="none" strike="noStrike" dirty="0">
                          <a:effectLst/>
                          <a:latin typeface="Century Gothic" panose="020B0502020202020204" pitchFamily="34" charset="0"/>
                        </a:rPr>
                        <a:t>0.89</a:t>
                      </a:r>
                      <a:endParaRPr lang="en-US" sz="1800" b="1" i="0" u="none" strike="noStrike" dirty="0">
                        <a:solidFill>
                          <a:srgbClr val="000000"/>
                        </a:solidFill>
                        <a:effectLst/>
                        <a:latin typeface="Century Gothic" panose="020B0502020202020204" pitchFamily="34" charset="0"/>
                      </a:endParaRPr>
                    </a:p>
                  </a:txBody>
                  <a:tcPr marL="4490" marR="4490" marT="4490"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extLst>
                  <a:ext uri="{0D108BD9-81ED-4DB2-BD59-A6C34878D82A}">
                    <a16:rowId xmlns="" xmlns:a16="http://schemas.microsoft.com/office/drawing/2014/main" val="3481491572"/>
                  </a:ext>
                </a:extLst>
              </a:tr>
            </a:tbl>
          </a:graphicData>
        </a:graphic>
      </p:graphicFrame>
      <p:sp>
        <p:nvSpPr>
          <p:cNvPr id="4" name="Title 1"/>
          <p:cNvSpPr>
            <a:spLocks noGrp="1"/>
          </p:cNvSpPr>
          <p:nvPr>
            <p:ph type="title"/>
          </p:nvPr>
        </p:nvSpPr>
        <p:spPr>
          <a:xfrm>
            <a:off x="457200" y="155710"/>
            <a:ext cx="8610600" cy="609600"/>
          </a:xfrm>
          <a:solidFill>
            <a:schemeClr val="accent2"/>
          </a:solidFill>
          <a:ln>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3d extrusionH="57150">
              <a:bevelT w="38100" h="38100"/>
            </a:sp3d>
          </a:bodyPr>
          <a:lstStyle/>
          <a:p>
            <a:pPr algn="ctr"/>
            <a:r>
              <a:rPr lang="en-US" sz="2000" cap="all" dirty="0" smtClean="0">
                <a:solidFill>
                  <a:srgbClr val="0099FF"/>
                </a:solidFill>
                <a:latin typeface="Century Gothic" panose="020B0502020202020204" pitchFamily="34" charset="0"/>
              </a:rPr>
              <a:t>REVENUE GENERATION FROM partial SJ and BH Molasses routes </a:t>
            </a:r>
            <a:endParaRPr lang="en-US" sz="2000" cap="all" dirty="0">
              <a:solidFill>
                <a:srgbClr val="0099FF"/>
              </a:solidFill>
              <a:latin typeface="Century Gothic" panose="020B0502020202020204" pitchFamily="34" charset="0"/>
            </a:endParaRPr>
          </a:p>
        </p:txBody>
      </p:sp>
    </p:spTree>
    <p:extLst>
      <p:ext uri="{BB962C8B-B14F-4D97-AF65-F5344CB8AC3E}">
        <p14:creationId xmlns="" xmlns:p14="http://schemas.microsoft.com/office/powerpoint/2010/main" val="3878268289"/>
      </p:ext>
    </p:extLst>
  </p:cSld>
  <p:clrMapOvr>
    <a:masterClrMapping/>
  </p:clrMapOvr>
  <mc:AlternateContent xmlns:mc="http://schemas.openxmlformats.org/markup-compatibility/2006">
    <mc:Choice xmlns=""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 xmlns:p14="http://schemas.microsoft.com/office/powerpoint/2010/main" val="965842465"/>
              </p:ext>
            </p:extLst>
          </p:nvPr>
        </p:nvGraphicFramePr>
        <p:xfrm>
          <a:off x="380998" y="765190"/>
          <a:ext cx="8534401" cy="5788010"/>
        </p:xfrm>
        <a:graphic>
          <a:graphicData uri="http://schemas.openxmlformats.org/drawingml/2006/table">
            <a:tbl>
              <a:tblPr>
                <a:effectLst>
                  <a:innerShdw blurRad="114300">
                    <a:prstClr val="black"/>
                  </a:innerShdw>
                </a:effectLst>
                <a:tableStyleId>{5940675A-B579-460E-94D1-54222C63F5DA}</a:tableStyleId>
              </a:tblPr>
              <a:tblGrid>
                <a:gridCol w="542405">
                  <a:extLst>
                    <a:ext uri="{9D8B030D-6E8A-4147-A177-3AD203B41FA5}">
                      <a16:colId xmlns="" xmlns:a16="http://schemas.microsoft.com/office/drawing/2014/main" val="3687739437"/>
                    </a:ext>
                  </a:extLst>
                </a:gridCol>
                <a:gridCol w="4410597">
                  <a:extLst>
                    <a:ext uri="{9D8B030D-6E8A-4147-A177-3AD203B41FA5}">
                      <a16:colId xmlns="" xmlns:a16="http://schemas.microsoft.com/office/drawing/2014/main" val="1501361227"/>
                    </a:ext>
                  </a:extLst>
                </a:gridCol>
                <a:gridCol w="1219200">
                  <a:extLst>
                    <a:ext uri="{9D8B030D-6E8A-4147-A177-3AD203B41FA5}">
                      <a16:colId xmlns="" xmlns:a16="http://schemas.microsoft.com/office/drawing/2014/main" val="1914055913"/>
                    </a:ext>
                  </a:extLst>
                </a:gridCol>
                <a:gridCol w="1143000">
                  <a:extLst>
                    <a:ext uri="{9D8B030D-6E8A-4147-A177-3AD203B41FA5}">
                      <a16:colId xmlns="" xmlns:a16="http://schemas.microsoft.com/office/drawing/2014/main" val="877817786"/>
                    </a:ext>
                  </a:extLst>
                </a:gridCol>
                <a:gridCol w="1219199">
                  <a:extLst>
                    <a:ext uri="{9D8B030D-6E8A-4147-A177-3AD203B41FA5}">
                      <a16:colId xmlns="" xmlns:a16="http://schemas.microsoft.com/office/drawing/2014/main" val="89630841"/>
                    </a:ext>
                  </a:extLst>
                </a:gridCol>
              </a:tblGrid>
              <a:tr h="632999">
                <a:tc>
                  <a:txBody>
                    <a:bodyPr/>
                    <a:lstStyle/>
                    <a:p>
                      <a:pPr algn="ctr" fontAlgn="b"/>
                      <a:r>
                        <a:rPr lang="en-US" sz="2000" b="1" u="none" strike="noStrike" dirty="0">
                          <a:effectLst/>
                          <a:latin typeface="Century Gothic" panose="020B0502020202020204" pitchFamily="34" charset="0"/>
                        </a:rPr>
                        <a:t>1</a:t>
                      </a:r>
                      <a:endParaRPr lang="en-US" sz="2000" b="1" i="0" u="none" strike="noStrike" dirty="0">
                        <a:solidFill>
                          <a:srgbClr val="000000"/>
                        </a:solidFill>
                        <a:effectLst/>
                        <a:latin typeface="Century Gothic" panose="020B0502020202020204" pitchFamily="34" charset="0"/>
                      </a:endParaRPr>
                    </a:p>
                  </a:txBody>
                  <a:tcPr marL="8175" marR="8175" marT="8175" marB="0" anchor="b">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3500000" scaled="1"/>
                      <a:tileRect/>
                    </a:gradFill>
                  </a:tcPr>
                </a:tc>
                <a:tc>
                  <a:txBody>
                    <a:bodyPr/>
                    <a:lstStyle/>
                    <a:p>
                      <a:pPr algn="l" fontAlgn="b"/>
                      <a:r>
                        <a:rPr lang="en-US" sz="2000" b="1" u="none" strike="noStrike" dirty="0">
                          <a:effectLst/>
                          <a:latin typeface="Century Gothic" panose="020B0502020202020204" pitchFamily="34" charset="0"/>
                        </a:rPr>
                        <a:t>Assumed C-molasses production in normal route</a:t>
                      </a:r>
                      <a:endParaRPr lang="en-US" sz="2000" b="1" i="0" u="none" strike="noStrike" dirty="0">
                        <a:solidFill>
                          <a:srgbClr val="000000"/>
                        </a:solidFill>
                        <a:effectLst/>
                        <a:latin typeface="Century Gothic" panose="020B0502020202020204" pitchFamily="34" charset="0"/>
                      </a:endParaRPr>
                    </a:p>
                  </a:txBody>
                  <a:tcPr marL="8175" marR="8175" marT="8175" marB="0" anchor="b">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2000" b="1" u="none" strike="noStrike" dirty="0">
                          <a:effectLst/>
                          <a:latin typeface="Century Gothic" panose="020B0502020202020204" pitchFamily="34" charset="0"/>
                        </a:rPr>
                        <a:t>TPD</a:t>
                      </a:r>
                      <a:endParaRPr lang="en-US" sz="2000" b="1" i="0" u="none" strike="noStrike" dirty="0">
                        <a:solidFill>
                          <a:srgbClr val="000000"/>
                        </a:solidFill>
                        <a:effectLst/>
                        <a:latin typeface="Century Gothic" panose="020B0502020202020204" pitchFamily="34" charset="0"/>
                      </a:endParaRPr>
                    </a:p>
                  </a:txBody>
                  <a:tcPr marL="8175" marR="8175" marT="8175"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2000" b="1" u="none" strike="noStrike">
                          <a:effectLst/>
                          <a:latin typeface="Century Gothic" panose="020B0502020202020204" pitchFamily="34" charset="0"/>
                        </a:rPr>
                        <a:t>NA</a:t>
                      </a:r>
                      <a:endParaRPr lang="en-US" sz="2000" b="1" i="0" u="none" strike="noStrike">
                        <a:solidFill>
                          <a:srgbClr val="000000"/>
                        </a:solidFill>
                        <a:effectLst/>
                        <a:latin typeface="Century Gothic" panose="020B0502020202020204" pitchFamily="34" charset="0"/>
                      </a:endParaRPr>
                    </a:p>
                  </a:txBody>
                  <a:tcPr marL="8175" marR="8175" marT="8175"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2000" b="1" u="none" strike="noStrike">
                          <a:effectLst/>
                          <a:latin typeface="Century Gothic" panose="020B0502020202020204" pitchFamily="34" charset="0"/>
                        </a:rPr>
                        <a:t>191.25</a:t>
                      </a:r>
                      <a:endParaRPr lang="en-US" sz="2000" b="1" i="0" u="none" strike="noStrike">
                        <a:solidFill>
                          <a:srgbClr val="000000"/>
                        </a:solidFill>
                        <a:effectLst/>
                        <a:latin typeface="Century Gothic" panose="020B0502020202020204" pitchFamily="34" charset="0"/>
                      </a:endParaRPr>
                    </a:p>
                  </a:txBody>
                  <a:tcPr marL="8175" marR="8175" marT="8175"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extLst>
                  <a:ext uri="{0D108BD9-81ED-4DB2-BD59-A6C34878D82A}">
                    <a16:rowId xmlns="" xmlns:a16="http://schemas.microsoft.com/office/drawing/2014/main" val="3361460109"/>
                  </a:ext>
                </a:extLst>
              </a:tr>
              <a:tr h="445238">
                <a:tc>
                  <a:txBody>
                    <a:bodyPr/>
                    <a:lstStyle/>
                    <a:p>
                      <a:pPr algn="ctr" fontAlgn="b"/>
                      <a:r>
                        <a:rPr lang="en-US" sz="2000" b="1" u="none" strike="noStrike" dirty="0">
                          <a:effectLst/>
                          <a:latin typeface="Century Gothic" panose="020B0502020202020204" pitchFamily="34" charset="0"/>
                        </a:rPr>
                        <a:t>2</a:t>
                      </a:r>
                      <a:endParaRPr lang="en-US" sz="2000" b="1" i="0" u="none" strike="noStrike" dirty="0">
                        <a:solidFill>
                          <a:srgbClr val="000000"/>
                        </a:solidFill>
                        <a:effectLst/>
                        <a:latin typeface="Century Gothic" panose="020B0502020202020204" pitchFamily="34" charset="0"/>
                      </a:endParaRPr>
                    </a:p>
                  </a:txBody>
                  <a:tcPr marL="8175" marR="8175" marT="8175" marB="0" anchor="b">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3500000" scaled="1"/>
                      <a:tileRect/>
                    </a:gradFill>
                  </a:tcPr>
                </a:tc>
                <a:tc>
                  <a:txBody>
                    <a:bodyPr/>
                    <a:lstStyle/>
                    <a:p>
                      <a:pPr algn="l" fontAlgn="b"/>
                      <a:r>
                        <a:rPr lang="en-US" sz="2000" b="1" u="none" strike="noStrike" dirty="0">
                          <a:effectLst/>
                          <a:latin typeface="Century Gothic" panose="020B0502020202020204" pitchFamily="34" charset="0"/>
                        </a:rPr>
                        <a:t>Assumed C-molasses price</a:t>
                      </a:r>
                      <a:endParaRPr lang="en-US" sz="2000" b="1" i="0" u="none" strike="noStrike" dirty="0">
                        <a:solidFill>
                          <a:srgbClr val="000000"/>
                        </a:solidFill>
                        <a:effectLst/>
                        <a:latin typeface="Century Gothic" panose="020B0502020202020204" pitchFamily="34" charset="0"/>
                      </a:endParaRPr>
                    </a:p>
                  </a:txBody>
                  <a:tcPr marL="8175" marR="8175" marT="8175" marB="0" anchor="b">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2000" b="1" u="none" strike="noStrike" dirty="0" err="1">
                          <a:effectLst/>
                          <a:latin typeface="Century Gothic" panose="020B0502020202020204" pitchFamily="34" charset="0"/>
                        </a:rPr>
                        <a:t>Rs</a:t>
                      </a:r>
                      <a:r>
                        <a:rPr lang="en-US" sz="2000" b="1" u="none" strike="noStrike" dirty="0">
                          <a:effectLst/>
                          <a:latin typeface="Century Gothic" panose="020B0502020202020204" pitchFamily="34" charset="0"/>
                        </a:rPr>
                        <a:t>./MT</a:t>
                      </a:r>
                      <a:endParaRPr lang="en-US" sz="2000" b="1" i="0" u="none" strike="noStrike" dirty="0">
                        <a:solidFill>
                          <a:srgbClr val="000000"/>
                        </a:solidFill>
                        <a:effectLst/>
                        <a:latin typeface="Century Gothic" panose="020B0502020202020204" pitchFamily="34" charset="0"/>
                      </a:endParaRPr>
                    </a:p>
                  </a:txBody>
                  <a:tcPr marL="8175" marR="8175" marT="8175"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2000" b="1" u="none" strike="noStrike" dirty="0">
                          <a:effectLst/>
                          <a:latin typeface="Century Gothic" panose="020B0502020202020204" pitchFamily="34" charset="0"/>
                        </a:rPr>
                        <a:t>4000</a:t>
                      </a:r>
                      <a:endParaRPr lang="en-US" sz="2000" b="1" i="0" u="none" strike="noStrike" dirty="0">
                        <a:solidFill>
                          <a:srgbClr val="000000"/>
                        </a:solidFill>
                        <a:effectLst/>
                        <a:latin typeface="Century Gothic" panose="020B0502020202020204" pitchFamily="34" charset="0"/>
                      </a:endParaRPr>
                    </a:p>
                  </a:txBody>
                  <a:tcPr marL="8175" marR="8175" marT="8175"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2000" b="1" u="none" strike="noStrike" dirty="0">
                          <a:effectLst/>
                          <a:latin typeface="Century Gothic" panose="020B0502020202020204" pitchFamily="34" charset="0"/>
                        </a:rPr>
                        <a:t>4000</a:t>
                      </a:r>
                      <a:endParaRPr lang="en-US" sz="2000" b="1" i="0" u="none" strike="noStrike" dirty="0">
                        <a:solidFill>
                          <a:srgbClr val="000000"/>
                        </a:solidFill>
                        <a:effectLst/>
                        <a:latin typeface="Century Gothic" panose="020B0502020202020204" pitchFamily="34" charset="0"/>
                      </a:endParaRPr>
                    </a:p>
                  </a:txBody>
                  <a:tcPr marL="8175" marR="8175" marT="8175"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extLst>
                  <a:ext uri="{0D108BD9-81ED-4DB2-BD59-A6C34878D82A}">
                    <a16:rowId xmlns="" xmlns:a16="http://schemas.microsoft.com/office/drawing/2014/main" val="4224690741"/>
                  </a:ext>
                </a:extLst>
              </a:tr>
              <a:tr h="445238">
                <a:tc>
                  <a:txBody>
                    <a:bodyPr/>
                    <a:lstStyle/>
                    <a:p>
                      <a:pPr algn="ctr" fontAlgn="b"/>
                      <a:r>
                        <a:rPr lang="en-US" sz="2000" b="1" u="none" strike="noStrike" dirty="0">
                          <a:effectLst/>
                          <a:latin typeface="Century Gothic" panose="020B0502020202020204" pitchFamily="34" charset="0"/>
                        </a:rPr>
                        <a:t>3</a:t>
                      </a:r>
                      <a:endParaRPr lang="en-US" sz="2000" b="1" i="0" u="none" strike="noStrike" dirty="0">
                        <a:solidFill>
                          <a:srgbClr val="000000"/>
                        </a:solidFill>
                        <a:effectLst/>
                        <a:latin typeface="Century Gothic" panose="020B0502020202020204" pitchFamily="34" charset="0"/>
                      </a:endParaRPr>
                    </a:p>
                  </a:txBody>
                  <a:tcPr marL="8175" marR="8175" marT="8175" marB="0" anchor="b">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3500000" scaled="1"/>
                      <a:tileRect/>
                    </a:gradFill>
                  </a:tcPr>
                </a:tc>
                <a:tc>
                  <a:txBody>
                    <a:bodyPr/>
                    <a:lstStyle/>
                    <a:p>
                      <a:pPr algn="l" fontAlgn="b"/>
                      <a:r>
                        <a:rPr lang="en-US" sz="2000" b="1" u="none" strike="noStrike">
                          <a:effectLst/>
                          <a:latin typeface="Century Gothic" panose="020B0502020202020204" pitchFamily="34" charset="0"/>
                        </a:rPr>
                        <a:t>Assumed cost of C-molasses </a:t>
                      </a:r>
                      <a:endParaRPr lang="en-US" sz="2000" b="1" i="0" u="none" strike="noStrike">
                        <a:solidFill>
                          <a:srgbClr val="000000"/>
                        </a:solidFill>
                        <a:effectLst/>
                        <a:latin typeface="Century Gothic" panose="020B0502020202020204" pitchFamily="34" charset="0"/>
                      </a:endParaRPr>
                    </a:p>
                  </a:txBody>
                  <a:tcPr marL="8175" marR="8175" marT="8175" marB="0" anchor="b">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2000" b="1" u="none" strike="noStrike">
                          <a:effectLst/>
                          <a:latin typeface="Century Gothic" panose="020B0502020202020204" pitchFamily="34" charset="0"/>
                        </a:rPr>
                        <a:t>Rs. Lac</a:t>
                      </a:r>
                      <a:endParaRPr lang="en-US" sz="2000" b="1" i="0" u="none" strike="noStrike">
                        <a:solidFill>
                          <a:srgbClr val="000000"/>
                        </a:solidFill>
                        <a:effectLst/>
                        <a:latin typeface="Century Gothic" panose="020B0502020202020204" pitchFamily="34" charset="0"/>
                      </a:endParaRPr>
                    </a:p>
                  </a:txBody>
                  <a:tcPr marL="8175" marR="8175" marT="8175"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2000" b="1" u="none" strike="noStrike">
                          <a:effectLst/>
                          <a:latin typeface="Century Gothic" panose="020B0502020202020204" pitchFamily="34" charset="0"/>
                        </a:rPr>
                        <a:t>NA</a:t>
                      </a:r>
                      <a:endParaRPr lang="en-US" sz="2000" b="1" i="0" u="none" strike="noStrike">
                        <a:solidFill>
                          <a:srgbClr val="000000"/>
                        </a:solidFill>
                        <a:effectLst/>
                        <a:latin typeface="Century Gothic" panose="020B0502020202020204" pitchFamily="34" charset="0"/>
                      </a:endParaRPr>
                    </a:p>
                  </a:txBody>
                  <a:tcPr marL="8175" marR="8175" marT="8175"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2000" b="1" u="none" strike="noStrike" dirty="0">
                          <a:effectLst/>
                          <a:latin typeface="Century Gothic" panose="020B0502020202020204" pitchFamily="34" charset="0"/>
                        </a:rPr>
                        <a:t>7.65</a:t>
                      </a:r>
                      <a:endParaRPr lang="en-US" sz="2000" b="1" i="0" u="none" strike="noStrike" dirty="0">
                        <a:solidFill>
                          <a:srgbClr val="000000"/>
                        </a:solidFill>
                        <a:effectLst/>
                        <a:latin typeface="Century Gothic" panose="020B0502020202020204" pitchFamily="34" charset="0"/>
                      </a:endParaRPr>
                    </a:p>
                  </a:txBody>
                  <a:tcPr marL="8175" marR="8175" marT="8175"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extLst>
                  <a:ext uri="{0D108BD9-81ED-4DB2-BD59-A6C34878D82A}">
                    <a16:rowId xmlns="" xmlns:a16="http://schemas.microsoft.com/office/drawing/2014/main" val="2771001247"/>
                  </a:ext>
                </a:extLst>
              </a:tr>
              <a:tr h="632999">
                <a:tc>
                  <a:txBody>
                    <a:bodyPr/>
                    <a:lstStyle/>
                    <a:p>
                      <a:pPr algn="ctr" fontAlgn="b"/>
                      <a:r>
                        <a:rPr lang="en-US" sz="2000" b="1" u="none" strike="noStrike" dirty="0">
                          <a:effectLst/>
                          <a:latin typeface="Century Gothic" panose="020B0502020202020204" pitchFamily="34" charset="0"/>
                        </a:rPr>
                        <a:t>4</a:t>
                      </a:r>
                      <a:endParaRPr lang="en-US" sz="2000" b="1" i="0" u="none" strike="noStrike" dirty="0">
                        <a:solidFill>
                          <a:srgbClr val="000000"/>
                        </a:solidFill>
                        <a:effectLst/>
                        <a:latin typeface="Century Gothic" panose="020B0502020202020204" pitchFamily="34" charset="0"/>
                      </a:endParaRPr>
                    </a:p>
                  </a:txBody>
                  <a:tcPr marL="8175" marR="8175" marT="8175" marB="0" anchor="b">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3500000" scaled="1"/>
                      <a:tileRect/>
                    </a:gradFill>
                  </a:tcPr>
                </a:tc>
                <a:tc>
                  <a:txBody>
                    <a:bodyPr/>
                    <a:lstStyle/>
                    <a:p>
                      <a:pPr algn="l" fontAlgn="b"/>
                      <a:r>
                        <a:rPr lang="en-US" sz="2000" b="1" u="none" strike="noStrike" dirty="0">
                          <a:effectLst/>
                          <a:latin typeface="Century Gothic" panose="020B0502020202020204" pitchFamily="34" charset="0"/>
                        </a:rPr>
                        <a:t>Therefore, total B-Heavy molasses cost</a:t>
                      </a:r>
                      <a:endParaRPr lang="en-US" sz="2000" b="1" i="0" u="none" strike="noStrike" dirty="0">
                        <a:solidFill>
                          <a:srgbClr val="000000"/>
                        </a:solidFill>
                        <a:effectLst/>
                        <a:latin typeface="Century Gothic" panose="020B0502020202020204" pitchFamily="34" charset="0"/>
                      </a:endParaRPr>
                    </a:p>
                  </a:txBody>
                  <a:tcPr marL="8175" marR="8175" marT="8175" marB="0" anchor="b">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2000" b="1" u="none" strike="noStrike">
                          <a:effectLst/>
                          <a:latin typeface="Century Gothic" panose="020B0502020202020204" pitchFamily="34" charset="0"/>
                        </a:rPr>
                        <a:t>Rs. Lac</a:t>
                      </a:r>
                      <a:endParaRPr lang="en-US" sz="2000" b="1" i="0" u="none" strike="noStrike">
                        <a:solidFill>
                          <a:srgbClr val="000000"/>
                        </a:solidFill>
                        <a:effectLst/>
                        <a:latin typeface="Century Gothic" panose="020B0502020202020204" pitchFamily="34" charset="0"/>
                      </a:endParaRPr>
                    </a:p>
                  </a:txBody>
                  <a:tcPr marL="8175" marR="8175" marT="8175"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2000" b="1" u="none" strike="noStrike">
                          <a:effectLst/>
                          <a:latin typeface="Century Gothic" panose="020B0502020202020204" pitchFamily="34" charset="0"/>
                        </a:rPr>
                        <a:t>NA</a:t>
                      </a:r>
                      <a:endParaRPr lang="en-US" sz="2000" b="1" i="0" u="none" strike="noStrike">
                        <a:solidFill>
                          <a:srgbClr val="000000"/>
                        </a:solidFill>
                        <a:effectLst/>
                        <a:latin typeface="Century Gothic" panose="020B0502020202020204" pitchFamily="34" charset="0"/>
                      </a:endParaRPr>
                    </a:p>
                  </a:txBody>
                  <a:tcPr marL="8175" marR="8175" marT="8175"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2000" b="1" u="none" strike="noStrike" dirty="0">
                          <a:effectLst/>
                          <a:latin typeface="Century Gothic" panose="020B0502020202020204" pitchFamily="34" charset="0"/>
                        </a:rPr>
                        <a:t>27.90</a:t>
                      </a:r>
                      <a:endParaRPr lang="en-US" sz="2000" b="1" i="0" u="none" strike="noStrike" dirty="0">
                        <a:solidFill>
                          <a:srgbClr val="000000"/>
                        </a:solidFill>
                        <a:effectLst/>
                        <a:latin typeface="Century Gothic" panose="020B0502020202020204" pitchFamily="34" charset="0"/>
                      </a:endParaRPr>
                    </a:p>
                  </a:txBody>
                  <a:tcPr marL="8175" marR="8175" marT="8175"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extLst>
                  <a:ext uri="{0D108BD9-81ED-4DB2-BD59-A6C34878D82A}">
                    <a16:rowId xmlns="" xmlns:a16="http://schemas.microsoft.com/office/drawing/2014/main" val="2094293108"/>
                  </a:ext>
                </a:extLst>
              </a:tr>
              <a:tr h="632999">
                <a:tc>
                  <a:txBody>
                    <a:bodyPr/>
                    <a:lstStyle/>
                    <a:p>
                      <a:pPr algn="ctr" fontAlgn="b"/>
                      <a:r>
                        <a:rPr lang="en-US" sz="2000" b="1" u="none" strike="noStrike" dirty="0">
                          <a:effectLst/>
                          <a:latin typeface="Century Gothic" panose="020B0502020202020204" pitchFamily="34" charset="0"/>
                        </a:rPr>
                        <a:t>5</a:t>
                      </a:r>
                      <a:endParaRPr lang="en-US" sz="2000" b="1" i="0" u="none" strike="noStrike" dirty="0">
                        <a:solidFill>
                          <a:srgbClr val="000000"/>
                        </a:solidFill>
                        <a:effectLst/>
                        <a:latin typeface="Century Gothic" panose="020B0502020202020204" pitchFamily="34" charset="0"/>
                      </a:endParaRPr>
                    </a:p>
                  </a:txBody>
                  <a:tcPr marL="8175" marR="8175" marT="8175" marB="0" anchor="b">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3500000" scaled="1"/>
                      <a:tileRect/>
                    </a:gradFill>
                  </a:tcPr>
                </a:tc>
                <a:tc>
                  <a:txBody>
                    <a:bodyPr/>
                    <a:lstStyle/>
                    <a:p>
                      <a:pPr algn="l" fontAlgn="b"/>
                      <a:r>
                        <a:rPr lang="en-US" sz="2000" b="1" u="none" strike="noStrike" dirty="0">
                          <a:effectLst/>
                          <a:latin typeface="Century Gothic" panose="020B0502020202020204" pitchFamily="34" charset="0"/>
                        </a:rPr>
                        <a:t>Therefore, per MT of B-Heavy molasses price</a:t>
                      </a:r>
                      <a:endParaRPr lang="en-US" sz="2000" b="1" i="0" u="none" strike="noStrike" dirty="0">
                        <a:solidFill>
                          <a:srgbClr val="000000"/>
                        </a:solidFill>
                        <a:effectLst/>
                        <a:latin typeface="Century Gothic" panose="020B0502020202020204" pitchFamily="34" charset="0"/>
                      </a:endParaRPr>
                    </a:p>
                  </a:txBody>
                  <a:tcPr marL="8175" marR="8175" marT="8175" marB="0" anchor="b">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2000" b="1" u="none" strike="noStrike">
                          <a:effectLst/>
                          <a:latin typeface="Century Gothic" panose="020B0502020202020204" pitchFamily="34" charset="0"/>
                        </a:rPr>
                        <a:t>Rs. Lac</a:t>
                      </a:r>
                      <a:endParaRPr lang="en-US" sz="2000" b="1" i="0" u="none" strike="noStrike">
                        <a:solidFill>
                          <a:srgbClr val="000000"/>
                        </a:solidFill>
                        <a:effectLst/>
                        <a:latin typeface="Century Gothic" panose="020B0502020202020204" pitchFamily="34" charset="0"/>
                      </a:endParaRPr>
                    </a:p>
                  </a:txBody>
                  <a:tcPr marL="8175" marR="8175" marT="8175"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2000" b="1" u="none" strike="noStrike">
                          <a:effectLst/>
                          <a:latin typeface="Century Gothic" panose="020B0502020202020204" pitchFamily="34" charset="0"/>
                        </a:rPr>
                        <a:t>NA</a:t>
                      </a:r>
                      <a:endParaRPr lang="en-US" sz="2000" b="1" i="0" u="none" strike="noStrike">
                        <a:solidFill>
                          <a:srgbClr val="000000"/>
                        </a:solidFill>
                        <a:effectLst/>
                        <a:latin typeface="Century Gothic" panose="020B0502020202020204" pitchFamily="34" charset="0"/>
                      </a:endParaRPr>
                    </a:p>
                  </a:txBody>
                  <a:tcPr marL="8175" marR="8175" marT="8175"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2000" b="1" u="none" strike="noStrike" dirty="0" smtClean="0">
                          <a:effectLst/>
                          <a:latin typeface="Century Gothic" panose="020B0502020202020204" pitchFamily="34" charset="0"/>
                        </a:rPr>
                        <a:t>9920.00</a:t>
                      </a:r>
                      <a:endParaRPr lang="en-US" sz="2000" b="1" i="0" u="none" strike="noStrike" dirty="0">
                        <a:solidFill>
                          <a:srgbClr val="000000"/>
                        </a:solidFill>
                        <a:effectLst/>
                        <a:latin typeface="Century Gothic" panose="020B0502020202020204" pitchFamily="34" charset="0"/>
                      </a:endParaRPr>
                    </a:p>
                  </a:txBody>
                  <a:tcPr marL="8175" marR="8175" marT="8175"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extLst>
                  <a:ext uri="{0D108BD9-81ED-4DB2-BD59-A6C34878D82A}">
                    <a16:rowId xmlns="" xmlns:a16="http://schemas.microsoft.com/office/drawing/2014/main" val="1700625360"/>
                  </a:ext>
                </a:extLst>
              </a:tr>
              <a:tr h="445238">
                <a:tc>
                  <a:txBody>
                    <a:bodyPr/>
                    <a:lstStyle/>
                    <a:p>
                      <a:pPr algn="ctr" fontAlgn="b"/>
                      <a:r>
                        <a:rPr lang="en-US" sz="2000" b="1" u="none" strike="noStrike" dirty="0">
                          <a:effectLst/>
                          <a:latin typeface="Century Gothic" panose="020B0502020202020204" pitchFamily="34" charset="0"/>
                        </a:rPr>
                        <a:t>6</a:t>
                      </a:r>
                      <a:endParaRPr lang="en-US" sz="2000" b="1" i="0" u="none" strike="noStrike" dirty="0">
                        <a:solidFill>
                          <a:srgbClr val="000000"/>
                        </a:solidFill>
                        <a:effectLst/>
                        <a:latin typeface="Century Gothic" panose="020B0502020202020204" pitchFamily="34" charset="0"/>
                      </a:endParaRPr>
                    </a:p>
                  </a:txBody>
                  <a:tcPr marL="8175" marR="8175" marT="8175" marB="0" anchor="b">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3500000" scaled="1"/>
                      <a:tileRect/>
                    </a:gradFill>
                  </a:tcPr>
                </a:tc>
                <a:tc>
                  <a:txBody>
                    <a:bodyPr/>
                    <a:lstStyle/>
                    <a:p>
                      <a:pPr algn="l" fontAlgn="b"/>
                      <a:r>
                        <a:rPr lang="en-US" sz="2000" b="1" u="none" strike="noStrike" dirty="0">
                          <a:effectLst/>
                          <a:latin typeface="Century Gothic" panose="020B0502020202020204" pitchFamily="34" charset="0"/>
                        </a:rPr>
                        <a:t>FRP of sugar cane </a:t>
                      </a:r>
                      <a:endParaRPr lang="en-US" sz="2000" b="1" i="0" u="none" strike="noStrike" dirty="0">
                        <a:solidFill>
                          <a:srgbClr val="000000"/>
                        </a:solidFill>
                        <a:effectLst/>
                        <a:latin typeface="Century Gothic" panose="020B0502020202020204" pitchFamily="34" charset="0"/>
                      </a:endParaRPr>
                    </a:p>
                  </a:txBody>
                  <a:tcPr marL="8175" marR="8175" marT="8175" marB="0" anchor="b">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2000" b="1" u="none" strike="noStrike">
                          <a:effectLst/>
                          <a:latin typeface="Century Gothic" panose="020B0502020202020204" pitchFamily="34" charset="0"/>
                        </a:rPr>
                        <a:t>Rs./MT</a:t>
                      </a:r>
                      <a:endParaRPr lang="en-US" sz="2000" b="1" i="0" u="none" strike="noStrike">
                        <a:solidFill>
                          <a:srgbClr val="000000"/>
                        </a:solidFill>
                        <a:effectLst/>
                        <a:latin typeface="Century Gothic" panose="020B0502020202020204" pitchFamily="34" charset="0"/>
                      </a:endParaRPr>
                    </a:p>
                  </a:txBody>
                  <a:tcPr marL="8175" marR="8175" marT="8175"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2000" b="1" u="none" strike="noStrike">
                          <a:effectLst/>
                          <a:latin typeface="Century Gothic" panose="020B0502020202020204" pitchFamily="34" charset="0"/>
                        </a:rPr>
                        <a:t>2887.50</a:t>
                      </a:r>
                      <a:endParaRPr lang="en-US" sz="2000" b="1" i="0" u="none" strike="noStrike">
                        <a:solidFill>
                          <a:srgbClr val="000000"/>
                        </a:solidFill>
                        <a:effectLst/>
                        <a:latin typeface="Century Gothic" panose="020B0502020202020204" pitchFamily="34" charset="0"/>
                      </a:endParaRPr>
                    </a:p>
                  </a:txBody>
                  <a:tcPr marL="8175" marR="8175" marT="8175"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2000" b="1" u="none" strike="noStrike" dirty="0">
                          <a:effectLst/>
                          <a:latin typeface="Century Gothic" panose="020B0502020202020204" pitchFamily="34" charset="0"/>
                        </a:rPr>
                        <a:t>2887.50</a:t>
                      </a:r>
                      <a:endParaRPr lang="en-US" sz="2000" b="1" i="0" u="none" strike="noStrike" dirty="0">
                        <a:solidFill>
                          <a:srgbClr val="000000"/>
                        </a:solidFill>
                        <a:effectLst/>
                        <a:latin typeface="Century Gothic" panose="020B0502020202020204" pitchFamily="34" charset="0"/>
                      </a:endParaRPr>
                    </a:p>
                  </a:txBody>
                  <a:tcPr marL="8175" marR="8175" marT="8175"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extLst>
                  <a:ext uri="{0D108BD9-81ED-4DB2-BD59-A6C34878D82A}">
                    <a16:rowId xmlns="" xmlns:a16="http://schemas.microsoft.com/office/drawing/2014/main" val="896318825"/>
                  </a:ext>
                </a:extLst>
              </a:tr>
              <a:tr h="412049">
                <a:tc>
                  <a:txBody>
                    <a:bodyPr/>
                    <a:lstStyle/>
                    <a:p>
                      <a:pPr algn="ctr" fontAlgn="b"/>
                      <a:r>
                        <a:rPr lang="en-US" sz="2000" b="1" u="none" strike="noStrike" dirty="0">
                          <a:effectLst/>
                          <a:latin typeface="Century Gothic" panose="020B0502020202020204" pitchFamily="34" charset="0"/>
                        </a:rPr>
                        <a:t>7</a:t>
                      </a:r>
                      <a:endParaRPr lang="en-US" sz="2000" b="1" i="0" u="none" strike="noStrike" dirty="0">
                        <a:solidFill>
                          <a:srgbClr val="000000"/>
                        </a:solidFill>
                        <a:effectLst/>
                        <a:latin typeface="Century Gothic" panose="020B0502020202020204" pitchFamily="34" charset="0"/>
                      </a:endParaRPr>
                    </a:p>
                  </a:txBody>
                  <a:tcPr marL="8175" marR="8175" marT="8175" marB="0" anchor="b">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3500000" scaled="1"/>
                      <a:tileRect/>
                    </a:gradFill>
                  </a:tcPr>
                </a:tc>
                <a:tc>
                  <a:txBody>
                    <a:bodyPr/>
                    <a:lstStyle/>
                    <a:p>
                      <a:pPr algn="l" fontAlgn="b"/>
                      <a:r>
                        <a:rPr lang="en-US" sz="2000" b="1" u="none" strike="noStrike" dirty="0">
                          <a:effectLst/>
                          <a:latin typeface="Century Gothic" panose="020B0502020202020204" pitchFamily="34" charset="0"/>
                        </a:rPr>
                        <a:t>Raw material cost-Sugar cane juice</a:t>
                      </a:r>
                      <a:endParaRPr lang="en-US" sz="2000" b="1" i="0" u="none" strike="noStrike" dirty="0">
                        <a:solidFill>
                          <a:srgbClr val="000000"/>
                        </a:solidFill>
                        <a:effectLst/>
                        <a:latin typeface="Century Gothic" panose="020B0502020202020204" pitchFamily="34" charset="0"/>
                      </a:endParaRPr>
                    </a:p>
                  </a:txBody>
                  <a:tcPr marL="8175" marR="8175" marT="8175" marB="0" anchor="b">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2000" b="1" u="none" strike="noStrike">
                          <a:effectLst/>
                          <a:latin typeface="Century Gothic" panose="020B0502020202020204" pitchFamily="34" charset="0"/>
                        </a:rPr>
                        <a:t>Rs./Lit.</a:t>
                      </a:r>
                      <a:endParaRPr lang="en-US" sz="2000" b="1" i="0" u="none" strike="noStrike">
                        <a:solidFill>
                          <a:srgbClr val="000000"/>
                        </a:solidFill>
                        <a:effectLst/>
                        <a:latin typeface="Century Gothic" panose="020B0502020202020204" pitchFamily="34" charset="0"/>
                      </a:endParaRPr>
                    </a:p>
                  </a:txBody>
                  <a:tcPr marL="8175" marR="8175" marT="8175"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2000" b="1" u="none" strike="noStrike">
                          <a:effectLst/>
                          <a:latin typeface="Century Gothic" panose="020B0502020202020204" pitchFamily="34" charset="0"/>
                        </a:rPr>
                        <a:t>39.29</a:t>
                      </a:r>
                      <a:endParaRPr lang="en-US" sz="2000" b="1" i="0" u="none" strike="noStrike">
                        <a:solidFill>
                          <a:srgbClr val="000000"/>
                        </a:solidFill>
                        <a:effectLst/>
                        <a:latin typeface="Century Gothic" panose="020B0502020202020204" pitchFamily="34" charset="0"/>
                      </a:endParaRPr>
                    </a:p>
                  </a:txBody>
                  <a:tcPr marL="8175" marR="8175" marT="8175"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2000" b="1" u="none" strike="noStrike" dirty="0">
                          <a:effectLst/>
                          <a:latin typeface="Century Gothic" panose="020B0502020202020204" pitchFamily="34" charset="0"/>
                        </a:rPr>
                        <a:t>NA</a:t>
                      </a:r>
                      <a:endParaRPr lang="en-US" sz="2000" b="1" i="0" u="none" strike="noStrike" dirty="0">
                        <a:solidFill>
                          <a:srgbClr val="000000"/>
                        </a:solidFill>
                        <a:effectLst/>
                        <a:latin typeface="Century Gothic" panose="020B0502020202020204" pitchFamily="34" charset="0"/>
                      </a:endParaRPr>
                    </a:p>
                  </a:txBody>
                  <a:tcPr marL="8175" marR="8175" marT="8175"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extLst>
                  <a:ext uri="{0D108BD9-81ED-4DB2-BD59-A6C34878D82A}">
                    <a16:rowId xmlns="" xmlns:a16="http://schemas.microsoft.com/office/drawing/2014/main" val="2500467273"/>
                  </a:ext>
                </a:extLst>
              </a:tr>
              <a:tr h="445238">
                <a:tc>
                  <a:txBody>
                    <a:bodyPr/>
                    <a:lstStyle/>
                    <a:p>
                      <a:pPr algn="ctr" fontAlgn="b"/>
                      <a:r>
                        <a:rPr lang="en-US" sz="2000" b="1" u="none" strike="noStrike" dirty="0">
                          <a:effectLst/>
                          <a:latin typeface="Century Gothic" panose="020B0502020202020204" pitchFamily="34" charset="0"/>
                        </a:rPr>
                        <a:t>8</a:t>
                      </a:r>
                      <a:endParaRPr lang="en-US" sz="2000" b="1" i="0" u="none" strike="noStrike" dirty="0">
                        <a:solidFill>
                          <a:srgbClr val="000000"/>
                        </a:solidFill>
                        <a:effectLst/>
                        <a:latin typeface="Century Gothic" panose="020B0502020202020204" pitchFamily="34" charset="0"/>
                      </a:endParaRPr>
                    </a:p>
                  </a:txBody>
                  <a:tcPr marL="8175" marR="8175" marT="8175" marB="0" anchor="b">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3500000" scaled="1"/>
                      <a:tileRect/>
                    </a:gradFill>
                  </a:tcPr>
                </a:tc>
                <a:tc>
                  <a:txBody>
                    <a:bodyPr/>
                    <a:lstStyle/>
                    <a:p>
                      <a:pPr algn="l" fontAlgn="b"/>
                      <a:r>
                        <a:rPr lang="en-US" sz="2000" b="1" u="none" strike="noStrike" dirty="0">
                          <a:effectLst/>
                          <a:latin typeface="Century Gothic" panose="020B0502020202020204" pitchFamily="34" charset="0"/>
                        </a:rPr>
                        <a:t>Raw material cost-C- molasses</a:t>
                      </a:r>
                      <a:endParaRPr lang="en-US" sz="2000" b="1" i="0" u="none" strike="noStrike" dirty="0">
                        <a:solidFill>
                          <a:srgbClr val="000000"/>
                        </a:solidFill>
                        <a:effectLst/>
                        <a:latin typeface="Century Gothic" panose="020B0502020202020204" pitchFamily="34" charset="0"/>
                      </a:endParaRPr>
                    </a:p>
                  </a:txBody>
                  <a:tcPr marL="8175" marR="8175" marT="8175" marB="0" anchor="b">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2000" b="1" u="none" strike="noStrike">
                          <a:effectLst/>
                          <a:latin typeface="Century Gothic" panose="020B0502020202020204" pitchFamily="34" charset="0"/>
                        </a:rPr>
                        <a:t>Rs./Lit.</a:t>
                      </a:r>
                      <a:endParaRPr lang="en-US" sz="2000" b="1" i="0" u="none" strike="noStrike">
                        <a:solidFill>
                          <a:srgbClr val="000000"/>
                        </a:solidFill>
                        <a:effectLst/>
                        <a:latin typeface="Century Gothic" panose="020B0502020202020204" pitchFamily="34" charset="0"/>
                      </a:endParaRPr>
                    </a:p>
                  </a:txBody>
                  <a:tcPr marL="8175" marR="8175" marT="8175"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2000" b="1" u="none" strike="noStrike">
                          <a:effectLst/>
                          <a:latin typeface="Century Gothic" panose="020B0502020202020204" pitchFamily="34" charset="0"/>
                        </a:rPr>
                        <a:t>15.69</a:t>
                      </a:r>
                      <a:endParaRPr lang="en-US" sz="2000" b="1" i="0" u="none" strike="noStrike">
                        <a:solidFill>
                          <a:srgbClr val="000000"/>
                        </a:solidFill>
                        <a:effectLst/>
                        <a:latin typeface="Century Gothic" panose="020B0502020202020204" pitchFamily="34" charset="0"/>
                      </a:endParaRPr>
                    </a:p>
                  </a:txBody>
                  <a:tcPr marL="8175" marR="8175" marT="8175"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2000" b="1" u="none" strike="noStrike" dirty="0">
                          <a:effectLst/>
                          <a:latin typeface="Century Gothic" panose="020B0502020202020204" pitchFamily="34" charset="0"/>
                        </a:rPr>
                        <a:t>NA</a:t>
                      </a:r>
                      <a:endParaRPr lang="en-US" sz="2000" b="1" i="0" u="none" strike="noStrike" dirty="0">
                        <a:solidFill>
                          <a:srgbClr val="000000"/>
                        </a:solidFill>
                        <a:effectLst/>
                        <a:latin typeface="Century Gothic" panose="020B0502020202020204" pitchFamily="34" charset="0"/>
                      </a:endParaRPr>
                    </a:p>
                  </a:txBody>
                  <a:tcPr marL="8175" marR="8175" marT="8175"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extLst>
                  <a:ext uri="{0D108BD9-81ED-4DB2-BD59-A6C34878D82A}">
                    <a16:rowId xmlns="" xmlns:a16="http://schemas.microsoft.com/office/drawing/2014/main" val="974290417"/>
                  </a:ext>
                </a:extLst>
              </a:tr>
              <a:tr h="632999">
                <a:tc>
                  <a:txBody>
                    <a:bodyPr/>
                    <a:lstStyle/>
                    <a:p>
                      <a:pPr algn="ctr" fontAlgn="b"/>
                      <a:r>
                        <a:rPr lang="en-US" sz="2000" b="1" u="none" strike="noStrike" dirty="0">
                          <a:effectLst/>
                          <a:latin typeface="Century Gothic" panose="020B0502020202020204" pitchFamily="34" charset="0"/>
                        </a:rPr>
                        <a:t>9</a:t>
                      </a:r>
                      <a:endParaRPr lang="en-US" sz="2000" b="1" i="0" u="none" strike="noStrike" dirty="0">
                        <a:solidFill>
                          <a:srgbClr val="000000"/>
                        </a:solidFill>
                        <a:effectLst/>
                        <a:latin typeface="Century Gothic" panose="020B0502020202020204" pitchFamily="34" charset="0"/>
                      </a:endParaRPr>
                    </a:p>
                  </a:txBody>
                  <a:tcPr marL="8175" marR="8175" marT="8175" marB="0" anchor="b">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3500000" scaled="1"/>
                      <a:tileRect/>
                    </a:gradFill>
                  </a:tcPr>
                </a:tc>
                <a:tc>
                  <a:txBody>
                    <a:bodyPr/>
                    <a:lstStyle/>
                    <a:p>
                      <a:pPr algn="l" fontAlgn="b"/>
                      <a:r>
                        <a:rPr lang="en-US" sz="2000" b="1" u="none" strike="noStrike">
                          <a:effectLst/>
                          <a:latin typeface="Century Gothic" panose="020B0502020202020204" pitchFamily="34" charset="0"/>
                        </a:rPr>
                        <a:t>Raw material cost-B-Heavy molasses</a:t>
                      </a:r>
                      <a:endParaRPr lang="en-US" sz="2000" b="1" i="0" u="none" strike="noStrike">
                        <a:solidFill>
                          <a:srgbClr val="000000"/>
                        </a:solidFill>
                        <a:effectLst/>
                        <a:latin typeface="Century Gothic" panose="020B0502020202020204" pitchFamily="34" charset="0"/>
                      </a:endParaRPr>
                    </a:p>
                  </a:txBody>
                  <a:tcPr marL="8175" marR="8175" marT="8175" marB="0" anchor="b">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2000" b="1" u="none" strike="noStrike">
                          <a:effectLst/>
                          <a:latin typeface="Century Gothic" panose="020B0502020202020204" pitchFamily="34" charset="0"/>
                        </a:rPr>
                        <a:t>Rs./Lit.</a:t>
                      </a:r>
                      <a:endParaRPr lang="en-US" sz="2000" b="1" i="0" u="none" strike="noStrike">
                        <a:solidFill>
                          <a:srgbClr val="000000"/>
                        </a:solidFill>
                        <a:effectLst/>
                        <a:latin typeface="Century Gothic" panose="020B0502020202020204" pitchFamily="34" charset="0"/>
                      </a:endParaRPr>
                    </a:p>
                  </a:txBody>
                  <a:tcPr marL="8175" marR="8175" marT="8175"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2000" b="1" u="none" strike="noStrike">
                          <a:effectLst/>
                          <a:latin typeface="Century Gothic" panose="020B0502020202020204" pitchFamily="34" charset="0"/>
                        </a:rPr>
                        <a:t>NA</a:t>
                      </a:r>
                      <a:endParaRPr lang="en-US" sz="2000" b="1" i="0" u="none" strike="noStrike">
                        <a:solidFill>
                          <a:srgbClr val="000000"/>
                        </a:solidFill>
                        <a:effectLst/>
                        <a:latin typeface="Century Gothic" panose="020B0502020202020204" pitchFamily="34" charset="0"/>
                      </a:endParaRPr>
                    </a:p>
                  </a:txBody>
                  <a:tcPr marL="8175" marR="8175" marT="8175"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2000" b="1" u="none" strike="noStrike" dirty="0">
                          <a:effectLst/>
                          <a:latin typeface="Century Gothic" panose="020B0502020202020204" pitchFamily="34" charset="0"/>
                        </a:rPr>
                        <a:t>33.07</a:t>
                      </a:r>
                      <a:endParaRPr lang="en-US" sz="2000" b="1" i="0" u="none" strike="noStrike" dirty="0">
                        <a:solidFill>
                          <a:srgbClr val="000000"/>
                        </a:solidFill>
                        <a:effectLst/>
                        <a:latin typeface="Century Gothic" panose="020B0502020202020204" pitchFamily="34" charset="0"/>
                      </a:endParaRPr>
                    </a:p>
                  </a:txBody>
                  <a:tcPr marL="8175" marR="8175" marT="8175"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extLst>
                  <a:ext uri="{0D108BD9-81ED-4DB2-BD59-A6C34878D82A}">
                    <a16:rowId xmlns="" xmlns:a16="http://schemas.microsoft.com/office/drawing/2014/main" val="1217415760"/>
                  </a:ext>
                </a:extLst>
              </a:tr>
              <a:tr h="445238">
                <a:tc>
                  <a:txBody>
                    <a:bodyPr/>
                    <a:lstStyle/>
                    <a:p>
                      <a:pPr algn="ctr" fontAlgn="b"/>
                      <a:r>
                        <a:rPr lang="en-US" sz="2000" b="1" u="none" strike="noStrike" dirty="0">
                          <a:effectLst/>
                          <a:latin typeface="Century Gothic" panose="020B0502020202020204" pitchFamily="34" charset="0"/>
                        </a:rPr>
                        <a:t>10</a:t>
                      </a:r>
                      <a:endParaRPr lang="en-US" sz="2000" b="1" i="0" u="none" strike="noStrike" dirty="0">
                        <a:solidFill>
                          <a:srgbClr val="000000"/>
                        </a:solidFill>
                        <a:effectLst/>
                        <a:latin typeface="Century Gothic" panose="020B0502020202020204" pitchFamily="34" charset="0"/>
                      </a:endParaRPr>
                    </a:p>
                  </a:txBody>
                  <a:tcPr marL="8175" marR="8175" marT="8175" marB="0" anchor="b">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3500000" scaled="1"/>
                      <a:tileRect/>
                    </a:gradFill>
                  </a:tcPr>
                </a:tc>
                <a:tc>
                  <a:txBody>
                    <a:bodyPr/>
                    <a:lstStyle/>
                    <a:p>
                      <a:pPr algn="l" fontAlgn="b"/>
                      <a:r>
                        <a:rPr lang="en-US" sz="2000" b="1" u="none" strike="noStrike">
                          <a:effectLst/>
                          <a:latin typeface="Century Gothic" panose="020B0502020202020204" pitchFamily="34" charset="0"/>
                        </a:rPr>
                        <a:t>Sugar loss-cost as raw material</a:t>
                      </a:r>
                      <a:endParaRPr lang="en-US" sz="2000" b="1" i="0" u="none" strike="noStrike">
                        <a:solidFill>
                          <a:srgbClr val="000000"/>
                        </a:solidFill>
                        <a:effectLst/>
                        <a:latin typeface="Century Gothic" panose="020B0502020202020204" pitchFamily="34" charset="0"/>
                      </a:endParaRPr>
                    </a:p>
                  </a:txBody>
                  <a:tcPr marL="8175" marR="8175" marT="8175" marB="0" anchor="b">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2000" b="1" u="none" strike="noStrike">
                          <a:effectLst/>
                          <a:latin typeface="Century Gothic" panose="020B0502020202020204" pitchFamily="34" charset="0"/>
                        </a:rPr>
                        <a:t>Rs./Lit.</a:t>
                      </a:r>
                      <a:endParaRPr lang="en-US" sz="2000" b="1" i="0" u="none" strike="noStrike">
                        <a:solidFill>
                          <a:srgbClr val="000000"/>
                        </a:solidFill>
                        <a:effectLst/>
                        <a:latin typeface="Century Gothic" panose="020B0502020202020204" pitchFamily="34" charset="0"/>
                      </a:endParaRPr>
                    </a:p>
                  </a:txBody>
                  <a:tcPr marL="8175" marR="8175" marT="8175"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2000" b="1" u="none" strike="noStrike">
                          <a:effectLst/>
                          <a:latin typeface="Century Gothic" panose="020B0502020202020204" pitchFamily="34" charset="0"/>
                        </a:rPr>
                        <a:t>NA</a:t>
                      </a:r>
                      <a:endParaRPr lang="en-US" sz="2000" b="1" i="0" u="none" strike="noStrike">
                        <a:solidFill>
                          <a:srgbClr val="000000"/>
                        </a:solidFill>
                        <a:effectLst/>
                        <a:latin typeface="Century Gothic" panose="020B0502020202020204" pitchFamily="34" charset="0"/>
                      </a:endParaRPr>
                    </a:p>
                  </a:txBody>
                  <a:tcPr marL="8175" marR="8175" marT="8175"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2000" b="1" u="none" strike="noStrike" dirty="0">
                          <a:effectLst/>
                          <a:latin typeface="Century Gothic" panose="020B0502020202020204" pitchFamily="34" charset="0"/>
                        </a:rPr>
                        <a:t>24.00</a:t>
                      </a:r>
                      <a:endParaRPr lang="en-US" sz="2000" b="1" i="0" u="none" strike="noStrike" dirty="0">
                        <a:solidFill>
                          <a:srgbClr val="000000"/>
                        </a:solidFill>
                        <a:effectLst/>
                        <a:latin typeface="Century Gothic" panose="020B0502020202020204" pitchFamily="34" charset="0"/>
                      </a:endParaRPr>
                    </a:p>
                  </a:txBody>
                  <a:tcPr marL="8175" marR="8175" marT="8175"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extLst>
                  <a:ext uri="{0D108BD9-81ED-4DB2-BD59-A6C34878D82A}">
                    <a16:rowId xmlns="" xmlns:a16="http://schemas.microsoft.com/office/drawing/2014/main" val="3193059572"/>
                  </a:ext>
                </a:extLst>
              </a:tr>
              <a:tr h="552413">
                <a:tc>
                  <a:txBody>
                    <a:bodyPr/>
                    <a:lstStyle/>
                    <a:p>
                      <a:pPr algn="ctr" fontAlgn="b"/>
                      <a:r>
                        <a:rPr lang="en-US" sz="2000" b="1" u="none" strike="noStrike" dirty="0">
                          <a:effectLst/>
                          <a:latin typeface="Century Gothic" panose="020B0502020202020204" pitchFamily="34" charset="0"/>
                        </a:rPr>
                        <a:t>11</a:t>
                      </a:r>
                      <a:endParaRPr lang="en-US" sz="2000" b="1" i="0" u="none" strike="noStrike" dirty="0">
                        <a:solidFill>
                          <a:srgbClr val="000000"/>
                        </a:solidFill>
                        <a:effectLst/>
                        <a:latin typeface="Century Gothic" panose="020B0502020202020204" pitchFamily="34" charset="0"/>
                      </a:endParaRPr>
                    </a:p>
                  </a:txBody>
                  <a:tcPr marL="8175" marR="8175" marT="8175" marB="0" anchor="b">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3500000" scaled="1"/>
                      <a:tileRect/>
                    </a:gradFill>
                  </a:tcPr>
                </a:tc>
                <a:tc>
                  <a:txBody>
                    <a:bodyPr/>
                    <a:lstStyle/>
                    <a:p>
                      <a:pPr algn="l" fontAlgn="b"/>
                      <a:r>
                        <a:rPr lang="en-US" sz="2000" b="1" u="none" strike="noStrike" dirty="0">
                          <a:effectLst/>
                          <a:latin typeface="Century Gothic" panose="020B0502020202020204" pitchFamily="34" charset="0"/>
                        </a:rPr>
                        <a:t>Therefore, molasses cost as raw material in B-Heavy molasses route</a:t>
                      </a:r>
                      <a:endParaRPr lang="en-US" sz="2000" b="1" i="0" u="none" strike="noStrike" dirty="0">
                        <a:solidFill>
                          <a:srgbClr val="000000"/>
                        </a:solidFill>
                        <a:effectLst/>
                        <a:latin typeface="Century Gothic" panose="020B0502020202020204" pitchFamily="34" charset="0"/>
                      </a:endParaRPr>
                    </a:p>
                  </a:txBody>
                  <a:tcPr marL="8175" marR="8175" marT="8175" marB="0" anchor="b">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2000" b="1" u="none" strike="noStrike" dirty="0" err="1">
                          <a:effectLst/>
                          <a:latin typeface="Century Gothic" panose="020B0502020202020204" pitchFamily="34" charset="0"/>
                        </a:rPr>
                        <a:t>Rs</a:t>
                      </a:r>
                      <a:r>
                        <a:rPr lang="en-US" sz="2000" b="1" u="none" strike="noStrike" dirty="0">
                          <a:effectLst/>
                          <a:latin typeface="Century Gothic" panose="020B0502020202020204" pitchFamily="34" charset="0"/>
                        </a:rPr>
                        <a:t>./Lit.</a:t>
                      </a:r>
                      <a:endParaRPr lang="en-US" sz="2000" b="1" i="0" u="none" strike="noStrike" dirty="0">
                        <a:solidFill>
                          <a:srgbClr val="000000"/>
                        </a:solidFill>
                        <a:effectLst/>
                        <a:latin typeface="Century Gothic" panose="020B0502020202020204" pitchFamily="34" charset="0"/>
                      </a:endParaRPr>
                    </a:p>
                  </a:txBody>
                  <a:tcPr marL="8175" marR="8175" marT="8175"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2000" b="1" u="none" strike="noStrike">
                          <a:effectLst/>
                          <a:latin typeface="Century Gothic" panose="020B0502020202020204" pitchFamily="34" charset="0"/>
                        </a:rPr>
                        <a:t>NA</a:t>
                      </a:r>
                      <a:endParaRPr lang="en-US" sz="2000" b="1" i="0" u="none" strike="noStrike">
                        <a:solidFill>
                          <a:srgbClr val="000000"/>
                        </a:solidFill>
                        <a:effectLst/>
                        <a:latin typeface="Century Gothic" panose="020B0502020202020204" pitchFamily="34" charset="0"/>
                      </a:endParaRPr>
                    </a:p>
                  </a:txBody>
                  <a:tcPr marL="8175" marR="8175" marT="8175"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2000" b="1" u="none" strike="noStrike" dirty="0">
                          <a:effectLst/>
                          <a:latin typeface="Century Gothic" panose="020B0502020202020204" pitchFamily="34" charset="0"/>
                        </a:rPr>
                        <a:t>9.07</a:t>
                      </a:r>
                      <a:endParaRPr lang="en-US" sz="2000" b="1" i="0" u="none" strike="noStrike" dirty="0">
                        <a:solidFill>
                          <a:srgbClr val="000000"/>
                        </a:solidFill>
                        <a:effectLst/>
                        <a:latin typeface="Century Gothic" panose="020B0502020202020204" pitchFamily="34" charset="0"/>
                      </a:endParaRPr>
                    </a:p>
                  </a:txBody>
                  <a:tcPr marL="8175" marR="8175" marT="8175" marB="0" anchor="c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extLst>
                  <a:ext uri="{0D108BD9-81ED-4DB2-BD59-A6C34878D82A}">
                    <a16:rowId xmlns="" xmlns:a16="http://schemas.microsoft.com/office/drawing/2014/main" val="1660488374"/>
                  </a:ext>
                </a:extLst>
              </a:tr>
            </a:tbl>
          </a:graphicData>
        </a:graphic>
      </p:graphicFrame>
      <p:sp>
        <p:nvSpPr>
          <p:cNvPr id="3" name="Title 1"/>
          <p:cNvSpPr>
            <a:spLocks noGrp="1"/>
          </p:cNvSpPr>
          <p:nvPr>
            <p:ph type="title"/>
          </p:nvPr>
        </p:nvSpPr>
        <p:spPr>
          <a:xfrm>
            <a:off x="457200" y="152400"/>
            <a:ext cx="8458199" cy="457200"/>
          </a:xfrm>
          <a:solidFill>
            <a:schemeClr val="accent2"/>
          </a:solidFill>
          <a:ln>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3d extrusionH="57150">
              <a:bevelT w="38100" h="38100"/>
            </a:sp3d>
          </a:bodyPr>
          <a:lstStyle/>
          <a:p>
            <a:pPr algn="ctr"/>
            <a:r>
              <a:rPr lang="en-US" sz="2200" cap="all" dirty="0" smtClean="0">
                <a:solidFill>
                  <a:srgbClr val="0099FF"/>
                </a:solidFill>
                <a:latin typeface="Century Gothic" panose="020B0502020202020204" pitchFamily="34" charset="0"/>
              </a:rPr>
              <a:t>RAW MATERIAL PRICE IN SJ and BH Molasses routes </a:t>
            </a:r>
            <a:endParaRPr lang="en-US" sz="2200" cap="all" dirty="0">
              <a:solidFill>
                <a:srgbClr val="0099FF"/>
              </a:solidFill>
              <a:latin typeface="Century Gothic" panose="020B0502020202020204" pitchFamily="34" charset="0"/>
            </a:endParaRPr>
          </a:p>
        </p:txBody>
      </p:sp>
    </p:spTree>
    <p:extLst>
      <p:ext uri="{BB962C8B-B14F-4D97-AF65-F5344CB8AC3E}">
        <p14:creationId xmlns="" xmlns:p14="http://schemas.microsoft.com/office/powerpoint/2010/main" val="1297763976"/>
      </p:ext>
    </p:extLst>
  </p:cSld>
  <p:clrMapOvr>
    <a:masterClrMapping/>
  </p:clrMapOvr>
  <mc:AlternateContent xmlns:mc="http://schemas.openxmlformats.org/markup-compatibility/2006">
    <mc:Choice xmlns=""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3400" y="228600"/>
            <a:ext cx="8305800" cy="457200"/>
          </a:xfrm>
          <a:prstGeom prst="rect">
            <a:avLst/>
          </a:prstGeom>
          <a:solidFill>
            <a:schemeClr val="accent2"/>
          </a:solidFill>
          <a:ln>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3d extrusionH="57150">
              <a:bevelT w="38100" h="38100"/>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all" spc="0" normalizeH="0" baseline="0" noProof="0" dirty="0" smtClean="0">
                <a:ln>
                  <a:noFill/>
                </a:ln>
                <a:solidFill>
                  <a:srgbClr val="0099FF"/>
                </a:solidFill>
                <a:effectLst/>
                <a:uLnTx/>
                <a:uFillTx/>
                <a:latin typeface="Century Gothic" panose="020B0502020202020204" pitchFamily="34" charset="0"/>
                <a:ea typeface="+mj-ea"/>
                <a:cs typeface="+mj-cs"/>
                <a:hlinkClick r:id="rId2" action="ppaction://hlinkfile"/>
              </a:rPr>
              <a:t>NET</a:t>
            </a:r>
            <a:r>
              <a:rPr kumimoji="0" lang="en-US" sz="2800" b="1" i="0" u="none" strike="noStrike" kern="0" cap="all" spc="0" normalizeH="0" baseline="0" noProof="0" dirty="0" smtClean="0">
                <a:ln>
                  <a:noFill/>
                </a:ln>
                <a:solidFill>
                  <a:srgbClr val="0099FF"/>
                </a:solidFill>
                <a:effectLst/>
                <a:uLnTx/>
                <a:uFillTx/>
                <a:latin typeface="Century Gothic" panose="020B0502020202020204" pitchFamily="34" charset="0"/>
                <a:ea typeface="+mj-ea"/>
                <a:cs typeface="+mj-cs"/>
              </a:rPr>
              <a:t> PROFIT IN SJ and BH Molasses routes </a:t>
            </a:r>
            <a:endParaRPr kumimoji="0" lang="en-US" sz="2800" b="1" i="0" u="none" strike="noStrike" kern="0" cap="all" spc="0" normalizeH="0" baseline="0" noProof="0" dirty="0">
              <a:ln>
                <a:noFill/>
              </a:ln>
              <a:solidFill>
                <a:srgbClr val="0099FF"/>
              </a:solidFill>
              <a:effectLst/>
              <a:uLnTx/>
              <a:uFillTx/>
              <a:latin typeface="Century Gothic" panose="020B0502020202020204" pitchFamily="34" charset="0"/>
              <a:ea typeface="+mj-ea"/>
              <a:cs typeface="+mj-cs"/>
            </a:endParaRPr>
          </a:p>
        </p:txBody>
      </p:sp>
      <p:graphicFrame>
        <p:nvGraphicFramePr>
          <p:cNvPr id="2" name="Table 1"/>
          <p:cNvGraphicFramePr>
            <a:graphicFrameLocks noGrp="1"/>
          </p:cNvGraphicFramePr>
          <p:nvPr>
            <p:extLst>
              <p:ext uri="{D42A27DB-BD31-4B8C-83A1-F6EECF244321}">
                <p14:modId xmlns="" xmlns:p14="http://schemas.microsoft.com/office/powerpoint/2010/main" val="804787883"/>
              </p:ext>
            </p:extLst>
          </p:nvPr>
        </p:nvGraphicFramePr>
        <p:xfrm>
          <a:off x="228599" y="838200"/>
          <a:ext cx="8686802" cy="5658220"/>
        </p:xfrm>
        <a:graphic>
          <a:graphicData uri="http://schemas.openxmlformats.org/drawingml/2006/table">
            <a:tbl>
              <a:tblPr>
                <a:effectLst>
                  <a:innerShdw blurRad="114300">
                    <a:prstClr val="black"/>
                  </a:innerShdw>
                </a:effectLst>
                <a:tableStyleId>{5940675A-B579-460E-94D1-54222C63F5DA}</a:tableStyleId>
              </a:tblPr>
              <a:tblGrid>
                <a:gridCol w="552091">
                  <a:extLst>
                    <a:ext uri="{9D8B030D-6E8A-4147-A177-3AD203B41FA5}">
                      <a16:colId xmlns="" xmlns:a16="http://schemas.microsoft.com/office/drawing/2014/main" val="3115898836"/>
                    </a:ext>
                  </a:extLst>
                </a:gridCol>
                <a:gridCol w="4324710">
                  <a:extLst>
                    <a:ext uri="{9D8B030D-6E8A-4147-A177-3AD203B41FA5}">
                      <a16:colId xmlns="" xmlns:a16="http://schemas.microsoft.com/office/drawing/2014/main" val="1885021918"/>
                    </a:ext>
                  </a:extLst>
                </a:gridCol>
                <a:gridCol w="1295400">
                  <a:extLst>
                    <a:ext uri="{9D8B030D-6E8A-4147-A177-3AD203B41FA5}">
                      <a16:colId xmlns="" xmlns:a16="http://schemas.microsoft.com/office/drawing/2014/main" val="4208200518"/>
                    </a:ext>
                  </a:extLst>
                </a:gridCol>
                <a:gridCol w="1295400">
                  <a:extLst>
                    <a:ext uri="{9D8B030D-6E8A-4147-A177-3AD203B41FA5}">
                      <a16:colId xmlns="" xmlns:a16="http://schemas.microsoft.com/office/drawing/2014/main" val="1124593863"/>
                    </a:ext>
                  </a:extLst>
                </a:gridCol>
                <a:gridCol w="1219201">
                  <a:extLst>
                    <a:ext uri="{9D8B030D-6E8A-4147-A177-3AD203B41FA5}">
                      <a16:colId xmlns="" xmlns:a16="http://schemas.microsoft.com/office/drawing/2014/main" val="3792874703"/>
                    </a:ext>
                  </a:extLst>
                </a:gridCol>
              </a:tblGrid>
              <a:tr h="408383">
                <a:tc>
                  <a:txBody>
                    <a:bodyPr/>
                    <a:lstStyle/>
                    <a:p>
                      <a:pPr algn="ctr" fontAlgn="b"/>
                      <a:r>
                        <a:rPr lang="en-US" sz="2000" b="1" u="none" strike="noStrike" dirty="0">
                          <a:effectLst/>
                          <a:latin typeface="Century Gothic" panose="020B0502020202020204" pitchFamily="34" charset="0"/>
                        </a:rPr>
                        <a:t>1</a:t>
                      </a:r>
                      <a:endParaRPr lang="en-US" sz="2000" b="1" i="0" u="none" strike="noStrike" dirty="0">
                        <a:solidFill>
                          <a:srgbClr val="000000"/>
                        </a:solidFill>
                        <a:effectLst/>
                        <a:latin typeface="Century Gothic" panose="020B0502020202020204" pitchFamily="34" charset="0"/>
                      </a:endParaRPr>
                    </a:p>
                  </a:txBody>
                  <a:tcPr marL="8175" marR="8175" marT="8175" marB="0" anchor="b">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13500000" scaled="1"/>
                      <a:tileRect/>
                    </a:gradFill>
                  </a:tcPr>
                </a:tc>
                <a:tc>
                  <a:txBody>
                    <a:bodyPr/>
                    <a:lstStyle/>
                    <a:p>
                      <a:pPr algn="l" fontAlgn="b"/>
                      <a:r>
                        <a:rPr lang="en-US" sz="2000" b="1" u="none" strike="noStrike" dirty="0">
                          <a:effectLst/>
                          <a:latin typeface="Century Gothic" panose="020B0502020202020204" pitchFamily="34" charset="0"/>
                        </a:rPr>
                        <a:t>Conversion cost</a:t>
                      </a:r>
                      <a:endParaRPr lang="en-US" sz="2000" b="1" i="0" u="none" strike="noStrike" dirty="0">
                        <a:solidFill>
                          <a:srgbClr val="000000"/>
                        </a:solidFill>
                        <a:effectLst/>
                        <a:latin typeface="Century Gothic" panose="020B0502020202020204" pitchFamily="34" charset="0"/>
                      </a:endParaRPr>
                    </a:p>
                  </a:txBody>
                  <a:tcPr marL="8175" marR="8175" marT="8175" marB="0" anchor="b">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2000" b="1" u="none" strike="noStrike">
                          <a:effectLst/>
                          <a:latin typeface="Century Gothic" panose="020B0502020202020204" pitchFamily="34" charset="0"/>
                        </a:rPr>
                        <a:t>Rs./Lit.</a:t>
                      </a:r>
                      <a:endParaRPr lang="en-US" sz="2000" b="1" i="0" u="none" strike="noStrike">
                        <a:solidFill>
                          <a:srgbClr val="000000"/>
                        </a:solidFill>
                        <a:effectLst/>
                        <a:latin typeface="Century Gothic" panose="020B0502020202020204" pitchFamily="34" charset="0"/>
                      </a:endParaRPr>
                    </a:p>
                  </a:txBody>
                  <a:tcPr marL="8175" marR="8175" marT="8175" marB="0" anchor="b">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2000" b="1" u="none" strike="noStrike">
                          <a:effectLst/>
                          <a:latin typeface="Century Gothic" panose="020B0502020202020204" pitchFamily="34" charset="0"/>
                        </a:rPr>
                        <a:t>10.00</a:t>
                      </a:r>
                      <a:endParaRPr lang="en-US" sz="2000" b="1" i="0" u="none" strike="noStrike">
                        <a:solidFill>
                          <a:srgbClr val="000000"/>
                        </a:solidFill>
                        <a:effectLst/>
                        <a:latin typeface="Century Gothic" panose="020B0502020202020204" pitchFamily="34" charset="0"/>
                      </a:endParaRPr>
                    </a:p>
                  </a:txBody>
                  <a:tcPr marL="8175" marR="8175" marT="8175" marB="0" anchor="b">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2000" b="1" u="none" strike="noStrike">
                          <a:effectLst/>
                          <a:latin typeface="Century Gothic" panose="020B0502020202020204" pitchFamily="34" charset="0"/>
                        </a:rPr>
                        <a:t>10.00</a:t>
                      </a:r>
                      <a:endParaRPr lang="en-US" sz="2000" b="1" i="0" u="none" strike="noStrike">
                        <a:solidFill>
                          <a:srgbClr val="000000"/>
                        </a:solidFill>
                        <a:effectLst/>
                        <a:latin typeface="Century Gothic" panose="020B0502020202020204" pitchFamily="34" charset="0"/>
                      </a:endParaRPr>
                    </a:p>
                  </a:txBody>
                  <a:tcPr marL="8175" marR="8175" marT="8175" marB="0" anchor="b">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extLst>
                  <a:ext uri="{0D108BD9-81ED-4DB2-BD59-A6C34878D82A}">
                    <a16:rowId xmlns="" xmlns:a16="http://schemas.microsoft.com/office/drawing/2014/main" val="622817594"/>
                  </a:ext>
                </a:extLst>
              </a:tr>
              <a:tr h="517029">
                <a:tc>
                  <a:txBody>
                    <a:bodyPr/>
                    <a:lstStyle/>
                    <a:p>
                      <a:pPr algn="ctr" fontAlgn="b"/>
                      <a:r>
                        <a:rPr lang="en-US" sz="2000" b="1" u="none" strike="noStrike">
                          <a:effectLst/>
                          <a:latin typeface="Century Gothic" panose="020B0502020202020204" pitchFamily="34" charset="0"/>
                        </a:rPr>
                        <a:t>2</a:t>
                      </a:r>
                      <a:endParaRPr lang="en-US" sz="2000" b="1" i="0" u="none" strike="noStrike">
                        <a:solidFill>
                          <a:srgbClr val="000000"/>
                        </a:solidFill>
                        <a:effectLst/>
                        <a:latin typeface="Century Gothic" panose="020B0502020202020204" pitchFamily="34" charset="0"/>
                      </a:endParaRPr>
                    </a:p>
                  </a:txBody>
                  <a:tcPr marL="8175" marR="8175" marT="8175" marB="0" anchor="b">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13500000" scaled="1"/>
                      <a:tileRect/>
                    </a:gradFill>
                  </a:tcPr>
                </a:tc>
                <a:tc>
                  <a:txBody>
                    <a:bodyPr/>
                    <a:lstStyle/>
                    <a:p>
                      <a:pPr algn="l" fontAlgn="b"/>
                      <a:r>
                        <a:rPr lang="en-US" sz="2000" b="1" u="none" strike="noStrike">
                          <a:effectLst/>
                          <a:latin typeface="Century Gothic" panose="020B0502020202020204" pitchFamily="34" charset="0"/>
                        </a:rPr>
                        <a:t>Cost of production in C-molasses route</a:t>
                      </a:r>
                      <a:endParaRPr lang="en-US" sz="2000" b="1" i="0" u="none" strike="noStrike">
                        <a:solidFill>
                          <a:srgbClr val="000000"/>
                        </a:solidFill>
                        <a:effectLst/>
                        <a:latin typeface="Century Gothic" panose="020B0502020202020204" pitchFamily="34" charset="0"/>
                      </a:endParaRPr>
                    </a:p>
                  </a:txBody>
                  <a:tcPr marL="8175" marR="8175" marT="8175" marB="0" anchor="b">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2000" b="1" u="none" strike="noStrike">
                          <a:effectLst/>
                          <a:latin typeface="Century Gothic" panose="020B0502020202020204" pitchFamily="34" charset="0"/>
                        </a:rPr>
                        <a:t>Rs./Lit.</a:t>
                      </a:r>
                      <a:endParaRPr lang="en-US" sz="2000" b="1" i="0" u="none" strike="noStrike">
                        <a:solidFill>
                          <a:srgbClr val="000000"/>
                        </a:solidFill>
                        <a:effectLst/>
                        <a:latin typeface="Century Gothic" panose="020B0502020202020204" pitchFamily="34" charset="0"/>
                      </a:endParaRPr>
                    </a:p>
                  </a:txBody>
                  <a:tcPr marL="8175" marR="8175" marT="8175" marB="0" anchor="b">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2000" b="1" u="none" strike="noStrike">
                          <a:effectLst/>
                          <a:latin typeface="Century Gothic" panose="020B0502020202020204" pitchFamily="34" charset="0"/>
                        </a:rPr>
                        <a:t>25.69</a:t>
                      </a:r>
                      <a:endParaRPr lang="en-US" sz="2000" b="1" i="0" u="none" strike="noStrike">
                        <a:solidFill>
                          <a:srgbClr val="000000"/>
                        </a:solidFill>
                        <a:effectLst/>
                        <a:latin typeface="Century Gothic" panose="020B0502020202020204" pitchFamily="34" charset="0"/>
                      </a:endParaRPr>
                    </a:p>
                  </a:txBody>
                  <a:tcPr marL="8175" marR="8175" marT="8175" marB="0" anchor="b">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2000" b="1" u="none" strike="noStrike" dirty="0">
                          <a:effectLst/>
                          <a:latin typeface="Century Gothic" panose="020B0502020202020204" pitchFamily="34" charset="0"/>
                        </a:rPr>
                        <a:t>NA</a:t>
                      </a:r>
                      <a:endParaRPr lang="en-US" sz="2000" b="1" i="0" u="none" strike="noStrike" dirty="0">
                        <a:solidFill>
                          <a:srgbClr val="000000"/>
                        </a:solidFill>
                        <a:effectLst/>
                        <a:latin typeface="Century Gothic" panose="020B0502020202020204" pitchFamily="34" charset="0"/>
                      </a:endParaRPr>
                    </a:p>
                  </a:txBody>
                  <a:tcPr marL="8175" marR="8175" marT="8175" marB="0" anchor="b">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extLst>
                  <a:ext uri="{0D108BD9-81ED-4DB2-BD59-A6C34878D82A}">
                    <a16:rowId xmlns="" xmlns:a16="http://schemas.microsoft.com/office/drawing/2014/main" val="2227007871"/>
                  </a:ext>
                </a:extLst>
              </a:tr>
              <a:tr h="517029">
                <a:tc>
                  <a:txBody>
                    <a:bodyPr/>
                    <a:lstStyle/>
                    <a:p>
                      <a:pPr algn="ctr" fontAlgn="b"/>
                      <a:r>
                        <a:rPr lang="en-US" sz="2000" b="1" u="none" strike="noStrike">
                          <a:effectLst/>
                          <a:latin typeface="Century Gothic" panose="020B0502020202020204" pitchFamily="34" charset="0"/>
                        </a:rPr>
                        <a:t>3</a:t>
                      </a:r>
                      <a:endParaRPr lang="en-US" sz="2000" b="1" i="0" u="none" strike="noStrike">
                        <a:solidFill>
                          <a:srgbClr val="000000"/>
                        </a:solidFill>
                        <a:effectLst/>
                        <a:latin typeface="Century Gothic" panose="020B0502020202020204" pitchFamily="34" charset="0"/>
                      </a:endParaRPr>
                    </a:p>
                  </a:txBody>
                  <a:tcPr marL="8175" marR="8175" marT="8175" marB="0" anchor="b">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13500000" scaled="1"/>
                      <a:tileRect/>
                    </a:gradFill>
                  </a:tcPr>
                </a:tc>
                <a:tc>
                  <a:txBody>
                    <a:bodyPr/>
                    <a:lstStyle/>
                    <a:p>
                      <a:pPr algn="l" fontAlgn="b"/>
                      <a:r>
                        <a:rPr lang="en-US" sz="2000" b="1" u="none" strike="noStrike" dirty="0">
                          <a:effectLst/>
                          <a:latin typeface="Century Gothic" panose="020B0502020202020204" pitchFamily="34" charset="0"/>
                        </a:rPr>
                        <a:t>Cost of production in Sugar cane juice route</a:t>
                      </a:r>
                      <a:endParaRPr lang="en-US" sz="2000" b="1" i="0" u="none" strike="noStrike" dirty="0">
                        <a:solidFill>
                          <a:srgbClr val="000000"/>
                        </a:solidFill>
                        <a:effectLst/>
                        <a:latin typeface="Century Gothic" panose="020B0502020202020204" pitchFamily="34" charset="0"/>
                      </a:endParaRPr>
                    </a:p>
                  </a:txBody>
                  <a:tcPr marL="8175" marR="8175" marT="8175" marB="0" anchor="b">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2000" b="1" u="none" strike="noStrike">
                          <a:effectLst/>
                          <a:latin typeface="Century Gothic" panose="020B0502020202020204" pitchFamily="34" charset="0"/>
                        </a:rPr>
                        <a:t>Rs./Lit.</a:t>
                      </a:r>
                      <a:endParaRPr lang="en-US" sz="2000" b="1" i="0" u="none" strike="noStrike">
                        <a:solidFill>
                          <a:srgbClr val="000000"/>
                        </a:solidFill>
                        <a:effectLst/>
                        <a:latin typeface="Century Gothic" panose="020B0502020202020204" pitchFamily="34" charset="0"/>
                      </a:endParaRPr>
                    </a:p>
                  </a:txBody>
                  <a:tcPr marL="8175" marR="8175" marT="8175" marB="0" anchor="b">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2000" b="1" u="none" strike="noStrike" dirty="0">
                          <a:effectLst/>
                          <a:latin typeface="Century Gothic" panose="020B0502020202020204" pitchFamily="34" charset="0"/>
                        </a:rPr>
                        <a:t>49.29</a:t>
                      </a:r>
                      <a:endParaRPr lang="en-US" sz="2000" b="1" i="0" u="none" strike="noStrike" dirty="0">
                        <a:solidFill>
                          <a:srgbClr val="000000"/>
                        </a:solidFill>
                        <a:effectLst/>
                        <a:latin typeface="Century Gothic" panose="020B0502020202020204" pitchFamily="34" charset="0"/>
                      </a:endParaRPr>
                    </a:p>
                  </a:txBody>
                  <a:tcPr marL="8175" marR="8175" marT="8175" marB="0" anchor="b">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2000" b="1" u="none" strike="noStrike">
                          <a:effectLst/>
                          <a:latin typeface="Century Gothic" panose="020B0502020202020204" pitchFamily="34" charset="0"/>
                        </a:rPr>
                        <a:t>NA</a:t>
                      </a:r>
                      <a:endParaRPr lang="en-US" sz="2000" b="1" i="0" u="none" strike="noStrike">
                        <a:solidFill>
                          <a:srgbClr val="000000"/>
                        </a:solidFill>
                        <a:effectLst/>
                        <a:latin typeface="Century Gothic" panose="020B0502020202020204" pitchFamily="34" charset="0"/>
                      </a:endParaRPr>
                    </a:p>
                  </a:txBody>
                  <a:tcPr marL="8175" marR="8175" marT="8175" marB="0" anchor="b">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extLst>
                  <a:ext uri="{0D108BD9-81ED-4DB2-BD59-A6C34878D82A}">
                    <a16:rowId xmlns="" xmlns:a16="http://schemas.microsoft.com/office/drawing/2014/main" val="844680592"/>
                  </a:ext>
                </a:extLst>
              </a:tr>
              <a:tr h="517029">
                <a:tc>
                  <a:txBody>
                    <a:bodyPr/>
                    <a:lstStyle/>
                    <a:p>
                      <a:pPr algn="ctr" fontAlgn="b"/>
                      <a:r>
                        <a:rPr lang="en-US" sz="2000" b="1" u="none" strike="noStrike">
                          <a:effectLst/>
                          <a:latin typeface="Century Gothic" panose="020B0502020202020204" pitchFamily="34" charset="0"/>
                        </a:rPr>
                        <a:t>4</a:t>
                      </a:r>
                      <a:endParaRPr lang="en-US" sz="2000" b="1" i="0" u="none" strike="noStrike">
                        <a:solidFill>
                          <a:srgbClr val="000000"/>
                        </a:solidFill>
                        <a:effectLst/>
                        <a:latin typeface="Century Gothic" panose="020B0502020202020204" pitchFamily="34" charset="0"/>
                      </a:endParaRPr>
                    </a:p>
                  </a:txBody>
                  <a:tcPr marL="8175" marR="8175" marT="8175" marB="0" anchor="b">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13500000" scaled="1"/>
                      <a:tileRect/>
                    </a:gradFill>
                  </a:tcPr>
                </a:tc>
                <a:tc>
                  <a:txBody>
                    <a:bodyPr/>
                    <a:lstStyle/>
                    <a:p>
                      <a:pPr algn="l" fontAlgn="b"/>
                      <a:r>
                        <a:rPr lang="en-US" sz="2000" b="1" u="none" strike="noStrike">
                          <a:effectLst/>
                          <a:latin typeface="Century Gothic" panose="020B0502020202020204" pitchFamily="34" charset="0"/>
                        </a:rPr>
                        <a:t>Cost of production in B-Heavy molasses route</a:t>
                      </a:r>
                      <a:endParaRPr lang="en-US" sz="2000" b="1" i="0" u="none" strike="noStrike">
                        <a:solidFill>
                          <a:srgbClr val="000000"/>
                        </a:solidFill>
                        <a:effectLst/>
                        <a:latin typeface="Century Gothic" panose="020B0502020202020204" pitchFamily="34" charset="0"/>
                      </a:endParaRPr>
                    </a:p>
                  </a:txBody>
                  <a:tcPr marL="8175" marR="8175" marT="8175" marB="0" anchor="b">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2000" b="1" u="none" strike="noStrike">
                          <a:effectLst/>
                          <a:latin typeface="Century Gothic" panose="020B0502020202020204" pitchFamily="34" charset="0"/>
                        </a:rPr>
                        <a:t>Rs./Lit.</a:t>
                      </a:r>
                      <a:endParaRPr lang="en-US" sz="2000" b="1" i="0" u="none" strike="noStrike">
                        <a:solidFill>
                          <a:srgbClr val="000000"/>
                        </a:solidFill>
                        <a:effectLst/>
                        <a:latin typeface="Century Gothic" panose="020B0502020202020204" pitchFamily="34" charset="0"/>
                      </a:endParaRPr>
                    </a:p>
                  </a:txBody>
                  <a:tcPr marL="8175" marR="8175" marT="8175" marB="0" anchor="b">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2000" b="1" u="none" strike="noStrike">
                          <a:effectLst/>
                          <a:latin typeface="Century Gothic" panose="020B0502020202020204" pitchFamily="34" charset="0"/>
                        </a:rPr>
                        <a:t>NA</a:t>
                      </a:r>
                      <a:endParaRPr lang="en-US" sz="2000" b="1" i="0" u="none" strike="noStrike">
                        <a:solidFill>
                          <a:srgbClr val="000000"/>
                        </a:solidFill>
                        <a:effectLst/>
                        <a:latin typeface="Century Gothic" panose="020B0502020202020204" pitchFamily="34" charset="0"/>
                      </a:endParaRPr>
                    </a:p>
                  </a:txBody>
                  <a:tcPr marL="8175" marR="8175" marT="8175" marB="0" anchor="b">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2000" b="1" u="none" strike="noStrike">
                          <a:effectLst/>
                          <a:latin typeface="Century Gothic" panose="020B0502020202020204" pitchFamily="34" charset="0"/>
                        </a:rPr>
                        <a:t>43.07</a:t>
                      </a:r>
                      <a:endParaRPr lang="en-US" sz="2000" b="1" i="0" u="none" strike="noStrike">
                        <a:solidFill>
                          <a:srgbClr val="000000"/>
                        </a:solidFill>
                        <a:effectLst/>
                        <a:latin typeface="Century Gothic" panose="020B0502020202020204" pitchFamily="34" charset="0"/>
                      </a:endParaRPr>
                    </a:p>
                  </a:txBody>
                  <a:tcPr marL="8175" marR="8175" marT="8175" marB="0" anchor="b">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extLst>
                  <a:ext uri="{0D108BD9-81ED-4DB2-BD59-A6C34878D82A}">
                    <a16:rowId xmlns="" xmlns:a16="http://schemas.microsoft.com/office/drawing/2014/main" val="2326641758"/>
                  </a:ext>
                </a:extLst>
              </a:tr>
              <a:tr h="517029">
                <a:tc>
                  <a:txBody>
                    <a:bodyPr/>
                    <a:lstStyle/>
                    <a:p>
                      <a:pPr algn="ctr" fontAlgn="b"/>
                      <a:r>
                        <a:rPr lang="en-US" sz="2000" b="1" u="none" strike="noStrike">
                          <a:effectLst/>
                          <a:latin typeface="Century Gothic" panose="020B0502020202020204" pitchFamily="34" charset="0"/>
                        </a:rPr>
                        <a:t>5</a:t>
                      </a:r>
                      <a:endParaRPr lang="en-US" sz="2000" b="1" i="0" u="none" strike="noStrike">
                        <a:solidFill>
                          <a:srgbClr val="000000"/>
                        </a:solidFill>
                        <a:effectLst/>
                        <a:latin typeface="Century Gothic" panose="020B0502020202020204" pitchFamily="34" charset="0"/>
                      </a:endParaRPr>
                    </a:p>
                  </a:txBody>
                  <a:tcPr marL="8175" marR="8175" marT="8175" marB="0" anchor="b">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13500000" scaled="1"/>
                      <a:tileRect/>
                    </a:gradFill>
                  </a:tcPr>
                </a:tc>
                <a:tc>
                  <a:txBody>
                    <a:bodyPr/>
                    <a:lstStyle/>
                    <a:p>
                      <a:pPr algn="l" fontAlgn="b"/>
                      <a:r>
                        <a:rPr lang="en-US" sz="2000" b="1" u="none" strike="noStrike">
                          <a:effectLst/>
                          <a:latin typeface="Century Gothic" panose="020B0502020202020204" pitchFamily="34" charset="0"/>
                        </a:rPr>
                        <a:t>Total cost of ethanol production through C-molasses </a:t>
                      </a:r>
                      <a:endParaRPr lang="en-US" sz="2000" b="1" i="0" u="none" strike="noStrike">
                        <a:solidFill>
                          <a:srgbClr val="000000"/>
                        </a:solidFill>
                        <a:effectLst/>
                        <a:latin typeface="Century Gothic" panose="020B0502020202020204" pitchFamily="34" charset="0"/>
                      </a:endParaRPr>
                    </a:p>
                  </a:txBody>
                  <a:tcPr marL="8175" marR="8175" marT="8175" marB="0" anchor="b">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2000" b="1" u="none" strike="noStrike" dirty="0" err="1">
                          <a:effectLst/>
                          <a:latin typeface="Century Gothic" panose="020B0502020202020204" pitchFamily="34" charset="0"/>
                        </a:rPr>
                        <a:t>Rs</a:t>
                      </a:r>
                      <a:r>
                        <a:rPr lang="en-US" sz="2000" b="1" u="none" strike="noStrike" dirty="0">
                          <a:effectLst/>
                          <a:latin typeface="Century Gothic" panose="020B0502020202020204" pitchFamily="34" charset="0"/>
                        </a:rPr>
                        <a:t>. Lac</a:t>
                      </a:r>
                      <a:endParaRPr lang="en-US" sz="2000" b="1" i="0" u="none" strike="noStrike" dirty="0">
                        <a:solidFill>
                          <a:srgbClr val="000000"/>
                        </a:solidFill>
                        <a:effectLst/>
                        <a:latin typeface="Century Gothic" panose="020B0502020202020204" pitchFamily="34" charset="0"/>
                      </a:endParaRPr>
                    </a:p>
                  </a:txBody>
                  <a:tcPr marL="8175" marR="8175" marT="8175" marB="0" anchor="b">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2000" b="1" u="none" strike="noStrike" dirty="0">
                          <a:effectLst/>
                          <a:latin typeface="Century Gothic" panose="020B0502020202020204" pitchFamily="34" charset="0"/>
                        </a:rPr>
                        <a:t>10.25</a:t>
                      </a:r>
                      <a:endParaRPr lang="en-US" sz="2000" b="1" i="0" u="none" strike="noStrike" dirty="0">
                        <a:solidFill>
                          <a:srgbClr val="000000"/>
                        </a:solidFill>
                        <a:effectLst/>
                        <a:latin typeface="Century Gothic" panose="020B0502020202020204" pitchFamily="34" charset="0"/>
                      </a:endParaRPr>
                    </a:p>
                  </a:txBody>
                  <a:tcPr marL="8175" marR="8175" marT="8175" marB="0" anchor="b">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2000" b="1" u="none" strike="noStrike">
                          <a:effectLst/>
                          <a:latin typeface="Century Gothic" panose="020B0502020202020204" pitchFamily="34" charset="0"/>
                        </a:rPr>
                        <a:t>NA</a:t>
                      </a:r>
                      <a:endParaRPr lang="en-US" sz="2000" b="1" i="0" u="none" strike="noStrike">
                        <a:solidFill>
                          <a:srgbClr val="000000"/>
                        </a:solidFill>
                        <a:effectLst/>
                        <a:latin typeface="Century Gothic" panose="020B0502020202020204" pitchFamily="34" charset="0"/>
                      </a:endParaRPr>
                    </a:p>
                  </a:txBody>
                  <a:tcPr marL="8175" marR="8175" marT="8175" marB="0" anchor="b">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extLst>
                  <a:ext uri="{0D108BD9-81ED-4DB2-BD59-A6C34878D82A}">
                    <a16:rowId xmlns="" xmlns:a16="http://schemas.microsoft.com/office/drawing/2014/main" val="418173717"/>
                  </a:ext>
                </a:extLst>
              </a:tr>
              <a:tr h="517029">
                <a:tc>
                  <a:txBody>
                    <a:bodyPr/>
                    <a:lstStyle/>
                    <a:p>
                      <a:pPr algn="ctr" fontAlgn="b"/>
                      <a:r>
                        <a:rPr lang="en-US" sz="2000" b="1" u="none" strike="noStrike">
                          <a:effectLst/>
                          <a:latin typeface="Century Gothic" panose="020B0502020202020204" pitchFamily="34" charset="0"/>
                        </a:rPr>
                        <a:t>6</a:t>
                      </a:r>
                      <a:endParaRPr lang="en-US" sz="2000" b="1" i="0" u="none" strike="noStrike">
                        <a:solidFill>
                          <a:srgbClr val="000000"/>
                        </a:solidFill>
                        <a:effectLst/>
                        <a:latin typeface="Century Gothic" panose="020B0502020202020204" pitchFamily="34" charset="0"/>
                      </a:endParaRPr>
                    </a:p>
                  </a:txBody>
                  <a:tcPr marL="8175" marR="8175" marT="8175" marB="0" anchor="b">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13500000" scaled="1"/>
                      <a:tileRect/>
                    </a:gradFill>
                  </a:tcPr>
                </a:tc>
                <a:tc>
                  <a:txBody>
                    <a:bodyPr/>
                    <a:lstStyle/>
                    <a:p>
                      <a:pPr algn="l" fontAlgn="b"/>
                      <a:r>
                        <a:rPr lang="en-US" sz="2000" b="1" u="none" strike="noStrike" dirty="0">
                          <a:effectLst/>
                          <a:latin typeface="Century Gothic" panose="020B0502020202020204" pitchFamily="34" charset="0"/>
                        </a:rPr>
                        <a:t>Total cost of ethanol production through sugar cane juice </a:t>
                      </a:r>
                      <a:r>
                        <a:rPr lang="en-US" sz="2000" b="1" u="none" strike="noStrike" dirty="0" smtClean="0">
                          <a:effectLst/>
                          <a:latin typeface="Century Gothic" panose="020B0502020202020204" pitchFamily="34" charset="0"/>
                        </a:rPr>
                        <a:t>/BH</a:t>
                      </a:r>
                      <a:endParaRPr lang="en-US" sz="2000" b="1" i="0" u="none" strike="noStrike" dirty="0">
                        <a:solidFill>
                          <a:srgbClr val="000000"/>
                        </a:solidFill>
                        <a:effectLst/>
                        <a:latin typeface="Century Gothic" panose="020B0502020202020204" pitchFamily="34" charset="0"/>
                      </a:endParaRPr>
                    </a:p>
                  </a:txBody>
                  <a:tcPr marL="8175" marR="8175" marT="8175" marB="0" anchor="b">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2000" b="1" u="none" strike="noStrike">
                          <a:effectLst/>
                          <a:latin typeface="Century Gothic" panose="020B0502020202020204" pitchFamily="34" charset="0"/>
                        </a:rPr>
                        <a:t>Rs. Lac</a:t>
                      </a:r>
                      <a:endParaRPr lang="en-US" sz="2000" b="1" i="0" u="none" strike="noStrike">
                        <a:solidFill>
                          <a:srgbClr val="000000"/>
                        </a:solidFill>
                        <a:effectLst/>
                        <a:latin typeface="Century Gothic" panose="020B0502020202020204" pitchFamily="34" charset="0"/>
                      </a:endParaRPr>
                    </a:p>
                  </a:txBody>
                  <a:tcPr marL="8175" marR="8175" marT="8175" marB="0" anchor="b">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2000" b="1" u="none" strike="noStrike">
                          <a:effectLst/>
                          <a:latin typeface="Century Gothic" panose="020B0502020202020204" pitchFamily="34" charset="0"/>
                        </a:rPr>
                        <a:t>29.57</a:t>
                      </a:r>
                      <a:endParaRPr lang="en-US" sz="2000" b="1" i="0" u="none" strike="noStrike">
                        <a:solidFill>
                          <a:srgbClr val="000000"/>
                        </a:solidFill>
                        <a:effectLst/>
                        <a:latin typeface="Century Gothic" panose="020B0502020202020204" pitchFamily="34" charset="0"/>
                      </a:endParaRPr>
                    </a:p>
                  </a:txBody>
                  <a:tcPr marL="8175" marR="8175" marT="8175" marB="0" anchor="b">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2000" b="1" u="none" strike="noStrike">
                          <a:effectLst/>
                          <a:latin typeface="Century Gothic" panose="020B0502020202020204" pitchFamily="34" charset="0"/>
                        </a:rPr>
                        <a:t>36.34</a:t>
                      </a:r>
                      <a:endParaRPr lang="en-US" sz="2000" b="1" i="0" u="none" strike="noStrike">
                        <a:solidFill>
                          <a:srgbClr val="000000"/>
                        </a:solidFill>
                        <a:effectLst/>
                        <a:latin typeface="Century Gothic" panose="020B0502020202020204" pitchFamily="34" charset="0"/>
                      </a:endParaRPr>
                    </a:p>
                  </a:txBody>
                  <a:tcPr marL="8175" marR="8175" marT="8175" marB="0" anchor="b">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extLst>
                  <a:ext uri="{0D108BD9-81ED-4DB2-BD59-A6C34878D82A}">
                    <a16:rowId xmlns="" xmlns:a16="http://schemas.microsoft.com/office/drawing/2014/main" val="2582523085"/>
                  </a:ext>
                </a:extLst>
              </a:tr>
              <a:tr h="517029">
                <a:tc>
                  <a:txBody>
                    <a:bodyPr/>
                    <a:lstStyle/>
                    <a:p>
                      <a:pPr algn="ctr" fontAlgn="b"/>
                      <a:r>
                        <a:rPr lang="en-US" sz="2000" b="1" u="none" strike="noStrike">
                          <a:effectLst/>
                          <a:latin typeface="Century Gothic" panose="020B0502020202020204" pitchFamily="34" charset="0"/>
                        </a:rPr>
                        <a:t>7</a:t>
                      </a:r>
                      <a:endParaRPr lang="en-US" sz="2000" b="1" i="0" u="none" strike="noStrike">
                        <a:solidFill>
                          <a:srgbClr val="000000"/>
                        </a:solidFill>
                        <a:effectLst/>
                        <a:latin typeface="Century Gothic" panose="020B0502020202020204" pitchFamily="34" charset="0"/>
                      </a:endParaRPr>
                    </a:p>
                  </a:txBody>
                  <a:tcPr marL="8175" marR="8175" marT="8175" marB="0" anchor="b">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13500000" scaled="1"/>
                      <a:tileRect/>
                    </a:gradFill>
                  </a:tcPr>
                </a:tc>
                <a:tc>
                  <a:txBody>
                    <a:bodyPr/>
                    <a:lstStyle/>
                    <a:p>
                      <a:pPr algn="l" fontAlgn="b"/>
                      <a:r>
                        <a:rPr lang="en-US" sz="2000" b="1" u="none" strike="noStrike" dirty="0">
                          <a:effectLst/>
                          <a:latin typeface="Century Gothic" panose="020B0502020202020204" pitchFamily="34" charset="0"/>
                        </a:rPr>
                        <a:t>Total cost of ethanol production in sugar cane juice route (SJ+C)</a:t>
                      </a:r>
                      <a:endParaRPr lang="en-US" sz="2000" b="1" i="0" u="none" strike="noStrike" dirty="0">
                        <a:solidFill>
                          <a:srgbClr val="000000"/>
                        </a:solidFill>
                        <a:effectLst/>
                        <a:latin typeface="Century Gothic" panose="020B0502020202020204" pitchFamily="34" charset="0"/>
                      </a:endParaRPr>
                    </a:p>
                  </a:txBody>
                  <a:tcPr marL="8175" marR="8175" marT="8175" marB="0" anchor="b">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2000" b="1" u="none" strike="noStrike">
                          <a:effectLst/>
                          <a:latin typeface="Century Gothic" panose="020B0502020202020204" pitchFamily="34" charset="0"/>
                        </a:rPr>
                        <a:t>Rs. Lac</a:t>
                      </a:r>
                      <a:endParaRPr lang="en-US" sz="2000" b="1" i="0" u="none" strike="noStrike">
                        <a:solidFill>
                          <a:srgbClr val="000000"/>
                        </a:solidFill>
                        <a:effectLst/>
                        <a:latin typeface="Century Gothic" panose="020B0502020202020204" pitchFamily="34" charset="0"/>
                      </a:endParaRPr>
                    </a:p>
                  </a:txBody>
                  <a:tcPr marL="8175" marR="8175" marT="8175" marB="0" anchor="b">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2000" b="1" u="none" strike="noStrike" dirty="0">
                          <a:effectLst/>
                          <a:latin typeface="Century Gothic" panose="020B0502020202020204" pitchFamily="34" charset="0"/>
                        </a:rPr>
                        <a:t>39.83</a:t>
                      </a:r>
                      <a:endParaRPr lang="en-US" sz="2000" b="1" i="0" u="none" strike="noStrike" dirty="0">
                        <a:solidFill>
                          <a:srgbClr val="000000"/>
                        </a:solidFill>
                        <a:effectLst/>
                        <a:latin typeface="Century Gothic" panose="020B0502020202020204" pitchFamily="34" charset="0"/>
                      </a:endParaRPr>
                    </a:p>
                  </a:txBody>
                  <a:tcPr marL="8175" marR="8175" marT="8175" marB="0" anchor="b">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2000" b="1" u="none" strike="noStrike">
                          <a:effectLst/>
                          <a:latin typeface="Century Gothic" panose="020B0502020202020204" pitchFamily="34" charset="0"/>
                        </a:rPr>
                        <a:t>NA</a:t>
                      </a:r>
                      <a:endParaRPr lang="en-US" sz="2000" b="1" i="0" u="none" strike="noStrike">
                        <a:solidFill>
                          <a:srgbClr val="000000"/>
                        </a:solidFill>
                        <a:effectLst/>
                        <a:latin typeface="Century Gothic" panose="020B0502020202020204" pitchFamily="34" charset="0"/>
                      </a:endParaRPr>
                    </a:p>
                  </a:txBody>
                  <a:tcPr marL="8175" marR="8175" marT="8175" marB="0" anchor="b">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extLst>
                  <a:ext uri="{0D108BD9-81ED-4DB2-BD59-A6C34878D82A}">
                    <a16:rowId xmlns="" xmlns:a16="http://schemas.microsoft.com/office/drawing/2014/main" val="1987104251"/>
                  </a:ext>
                </a:extLst>
              </a:tr>
              <a:tr h="517029">
                <a:tc>
                  <a:txBody>
                    <a:bodyPr/>
                    <a:lstStyle/>
                    <a:p>
                      <a:pPr algn="ctr" fontAlgn="b"/>
                      <a:r>
                        <a:rPr lang="en-US" sz="2000" b="1" u="none" strike="noStrike">
                          <a:effectLst/>
                          <a:latin typeface="Century Gothic" panose="020B0502020202020204" pitchFamily="34" charset="0"/>
                        </a:rPr>
                        <a:t>8</a:t>
                      </a:r>
                      <a:endParaRPr lang="en-US" sz="2000" b="1" i="0" u="none" strike="noStrike">
                        <a:solidFill>
                          <a:srgbClr val="000000"/>
                        </a:solidFill>
                        <a:effectLst/>
                        <a:latin typeface="Century Gothic" panose="020B0502020202020204" pitchFamily="34" charset="0"/>
                      </a:endParaRPr>
                    </a:p>
                  </a:txBody>
                  <a:tcPr marL="8175" marR="8175" marT="8175" marB="0" anchor="b">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13500000" scaled="1"/>
                      <a:tileRect/>
                    </a:gradFill>
                  </a:tcPr>
                </a:tc>
                <a:tc>
                  <a:txBody>
                    <a:bodyPr/>
                    <a:lstStyle/>
                    <a:p>
                      <a:pPr algn="l" fontAlgn="b"/>
                      <a:r>
                        <a:rPr lang="en-US" sz="2000" b="1" u="none" strike="noStrike">
                          <a:effectLst/>
                          <a:latin typeface="Century Gothic" panose="020B0502020202020204" pitchFamily="34" charset="0"/>
                        </a:rPr>
                        <a:t>Net profit from ethanol production</a:t>
                      </a:r>
                      <a:endParaRPr lang="en-US" sz="2000" b="1" i="0" u="none" strike="noStrike">
                        <a:solidFill>
                          <a:srgbClr val="000000"/>
                        </a:solidFill>
                        <a:effectLst/>
                        <a:latin typeface="Century Gothic" panose="020B0502020202020204" pitchFamily="34" charset="0"/>
                      </a:endParaRPr>
                    </a:p>
                  </a:txBody>
                  <a:tcPr marL="8175" marR="8175" marT="8175" marB="0" anchor="b">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2000" b="1" u="none" strike="noStrike">
                          <a:effectLst/>
                          <a:latin typeface="Century Gothic" panose="020B0502020202020204" pitchFamily="34" charset="0"/>
                        </a:rPr>
                        <a:t>Rs. Lac</a:t>
                      </a:r>
                      <a:endParaRPr lang="en-US" sz="2000" b="1" i="0" u="none" strike="noStrike">
                        <a:solidFill>
                          <a:srgbClr val="000000"/>
                        </a:solidFill>
                        <a:effectLst/>
                        <a:latin typeface="Century Gothic" panose="020B0502020202020204" pitchFamily="34" charset="0"/>
                      </a:endParaRPr>
                    </a:p>
                  </a:txBody>
                  <a:tcPr marL="8175" marR="8175" marT="8175" marB="0" anchor="b">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2000" b="1" u="none" strike="noStrike">
                          <a:effectLst/>
                          <a:latin typeface="Century Gothic" panose="020B0502020202020204" pitchFamily="34" charset="0"/>
                        </a:rPr>
                        <a:t>8.98</a:t>
                      </a:r>
                      <a:endParaRPr lang="en-US" sz="2000" b="1" i="0" u="none" strike="noStrike">
                        <a:solidFill>
                          <a:srgbClr val="000000"/>
                        </a:solidFill>
                        <a:effectLst/>
                        <a:latin typeface="Century Gothic" panose="020B0502020202020204" pitchFamily="34" charset="0"/>
                      </a:endParaRPr>
                    </a:p>
                  </a:txBody>
                  <a:tcPr marL="8175" marR="8175" marT="8175" marB="0" anchor="b">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2000" b="1" u="none" strike="noStrike">
                          <a:effectLst/>
                          <a:latin typeface="Century Gothic" panose="020B0502020202020204" pitchFamily="34" charset="0"/>
                        </a:rPr>
                        <a:t>7.90</a:t>
                      </a:r>
                      <a:endParaRPr lang="en-US" sz="2000" b="1" i="0" u="none" strike="noStrike">
                        <a:solidFill>
                          <a:srgbClr val="000000"/>
                        </a:solidFill>
                        <a:effectLst/>
                        <a:latin typeface="Century Gothic" panose="020B0502020202020204" pitchFamily="34" charset="0"/>
                      </a:endParaRPr>
                    </a:p>
                  </a:txBody>
                  <a:tcPr marL="8175" marR="8175" marT="8175" marB="0" anchor="b">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extLst>
                  <a:ext uri="{0D108BD9-81ED-4DB2-BD59-A6C34878D82A}">
                    <a16:rowId xmlns="" xmlns:a16="http://schemas.microsoft.com/office/drawing/2014/main" val="1571944104"/>
                  </a:ext>
                </a:extLst>
              </a:tr>
              <a:tr h="408383">
                <a:tc>
                  <a:txBody>
                    <a:bodyPr/>
                    <a:lstStyle/>
                    <a:p>
                      <a:pPr algn="ctr" fontAlgn="b"/>
                      <a:r>
                        <a:rPr lang="en-US" sz="2000" b="1" u="none" strike="noStrike">
                          <a:effectLst/>
                          <a:latin typeface="Century Gothic" panose="020B0502020202020204" pitchFamily="34" charset="0"/>
                        </a:rPr>
                        <a:t>9</a:t>
                      </a:r>
                      <a:endParaRPr lang="en-US" sz="2000" b="1" i="0" u="none" strike="noStrike">
                        <a:solidFill>
                          <a:srgbClr val="000000"/>
                        </a:solidFill>
                        <a:effectLst/>
                        <a:latin typeface="Century Gothic" panose="020B0502020202020204" pitchFamily="34" charset="0"/>
                      </a:endParaRPr>
                    </a:p>
                  </a:txBody>
                  <a:tcPr marL="8175" marR="8175" marT="8175" marB="0" anchor="b">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13500000" scaled="1"/>
                      <a:tileRect/>
                    </a:gradFill>
                  </a:tcPr>
                </a:tc>
                <a:tc>
                  <a:txBody>
                    <a:bodyPr/>
                    <a:lstStyle/>
                    <a:p>
                      <a:pPr algn="l" fontAlgn="b"/>
                      <a:r>
                        <a:rPr lang="en-US" sz="2000" b="1" u="none" strike="noStrike">
                          <a:effectLst/>
                          <a:latin typeface="Century Gothic" panose="020B0502020202020204" pitchFamily="34" charset="0"/>
                        </a:rPr>
                        <a:t>Revenue lost due to sugar loss</a:t>
                      </a:r>
                      <a:endParaRPr lang="en-US" sz="2000" b="1" i="0" u="none" strike="noStrike">
                        <a:solidFill>
                          <a:srgbClr val="000000"/>
                        </a:solidFill>
                        <a:effectLst/>
                        <a:latin typeface="Century Gothic" panose="020B0502020202020204" pitchFamily="34" charset="0"/>
                      </a:endParaRPr>
                    </a:p>
                  </a:txBody>
                  <a:tcPr marL="8175" marR="8175" marT="8175" marB="0" anchor="b">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2000" b="1" u="none" strike="noStrike">
                          <a:effectLst/>
                          <a:latin typeface="Century Gothic" panose="020B0502020202020204" pitchFamily="34" charset="0"/>
                        </a:rPr>
                        <a:t>Rs. Lac</a:t>
                      </a:r>
                      <a:endParaRPr lang="en-US" sz="2000" b="1" i="0" u="none" strike="noStrike">
                        <a:solidFill>
                          <a:srgbClr val="000000"/>
                        </a:solidFill>
                        <a:effectLst/>
                        <a:latin typeface="Century Gothic" panose="020B0502020202020204" pitchFamily="34" charset="0"/>
                      </a:endParaRPr>
                    </a:p>
                  </a:txBody>
                  <a:tcPr marL="8175" marR="8175" marT="8175" marB="0" anchor="b">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2000" b="1" u="none" strike="noStrike">
                          <a:effectLst/>
                          <a:latin typeface="Century Gothic" panose="020B0502020202020204" pitchFamily="34" charset="0"/>
                        </a:rPr>
                        <a:t>5.46</a:t>
                      </a:r>
                      <a:endParaRPr lang="en-US" sz="2000" b="1" i="0" u="none" strike="noStrike">
                        <a:solidFill>
                          <a:srgbClr val="000000"/>
                        </a:solidFill>
                        <a:effectLst/>
                        <a:latin typeface="Century Gothic" panose="020B0502020202020204" pitchFamily="34" charset="0"/>
                      </a:endParaRPr>
                    </a:p>
                  </a:txBody>
                  <a:tcPr marL="8175" marR="8175" marT="8175" marB="0" anchor="b">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2000" b="1" u="none" strike="noStrike">
                          <a:effectLst/>
                          <a:latin typeface="Century Gothic" panose="020B0502020202020204" pitchFamily="34" charset="0"/>
                        </a:rPr>
                        <a:t>NA</a:t>
                      </a:r>
                      <a:endParaRPr lang="en-US" sz="2000" b="1" i="0" u="none" strike="noStrike">
                        <a:solidFill>
                          <a:srgbClr val="000000"/>
                        </a:solidFill>
                        <a:effectLst/>
                        <a:latin typeface="Century Gothic" panose="020B0502020202020204" pitchFamily="34" charset="0"/>
                      </a:endParaRPr>
                    </a:p>
                  </a:txBody>
                  <a:tcPr marL="8175" marR="8175" marT="8175" marB="0" anchor="b">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extLst>
                  <a:ext uri="{0D108BD9-81ED-4DB2-BD59-A6C34878D82A}">
                    <a16:rowId xmlns="" xmlns:a16="http://schemas.microsoft.com/office/drawing/2014/main" val="552843889"/>
                  </a:ext>
                </a:extLst>
              </a:tr>
              <a:tr h="517029">
                <a:tc>
                  <a:txBody>
                    <a:bodyPr/>
                    <a:lstStyle/>
                    <a:p>
                      <a:pPr algn="ctr" fontAlgn="b"/>
                      <a:r>
                        <a:rPr lang="en-US" sz="2000" b="1" u="none" strike="noStrike" dirty="0">
                          <a:effectLst/>
                          <a:latin typeface="Century Gothic" panose="020B0502020202020204" pitchFamily="34" charset="0"/>
                        </a:rPr>
                        <a:t>10</a:t>
                      </a:r>
                      <a:endParaRPr lang="en-US" sz="2000" b="1" i="0" u="none" strike="noStrike" dirty="0">
                        <a:solidFill>
                          <a:srgbClr val="000000"/>
                        </a:solidFill>
                        <a:effectLst/>
                        <a:latin typeface="Century Gothic" panose="020B0502020202020204" pitchFamily="34" charset="0"/>
                      </a:endParaRPr>
                    </a:p>
                  </a:txBody>
                  <a:tcPr marL="8175" marR="8175" marT="8175" marB="0" anchor="b">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13500000" scaled="1"/>
                      <a:tileRect/>
                    </a:gradFill>
                  </a:tcPr>
                </a:tc>
                <a:tc>
                  <a:txBody>
                    <a:bodyPr/>
                    <a:lstStyle/>
                    <a:p>
                      <a:pPr algn="l" fontAlgn="b"/>
                      <a:r>
                        <a:rPr lang="en-US" sz="2000" b="1" u="none" strike="noStrike">
                          <a:effectLst/>
                          <a:latin typeface="Century Gothic" panose="020B0502020202020204" pitchFamily="34" charset="0"/>
                        </a:rPr>
                        <a:t>Net profit from 4500 TCD crushing in ethanol production</a:t>
                      </a:r>
                      <a:endParaRPr lang="en-US" sz="2000" b="1" i="0" u="none" strike="noStrike">
                        <a:solidFill>
                          <a:srgbClr val="000000"/>
                        </a:solidFill>
                        <a:effectLst/>
                        <a:latin typeface="Century Gothic" panose="020B0502020202020204" pitchFamily="34" charset="0"/>
                      </a:endParaRPr>
                    </a:p>
                  </a:txBody>
                  <a:tcPr marL="8175" marR="8175" marT="8175" marB="0" anchor="b">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2000" b="1" u="none" strike="noStrike">
                          <a:effectLst/>
                          <a:latin typeface="Century Gothic" panose="020B0502020202020204" pitchFamily="34" charset="0"/>
                        </a:rPr>
                        <a:t>Rs. Lac</a:t>
                      </a:r>
                      <a:endParaRPr lang="en-US" sz="2000" b="1" i="0" u="none" strike="noStrike">
                        <a:solidFill>
                          <a:srgbClr val="000000"/>
                        </a:solidFill>
                        <a:effectLst/>
                        <a:latin typeface="Century Gothic" panose="020B0502020202020204" pitchFamily="34" charset="0"/>
                      </a:endParaRPr>
                    </a:p>
                  </a:txBody>
                  <a:tcPr marL="8175" marR="8175" marT="8175" marB="0" anchor="b">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2000" b="1" u="none" strike="noStrike">
                          <a:effectLst/>
                          <a:latin typeface="Century Gothic" panose="020B0502020202020204" pitchFamily="34" charset="0"/>
                        </a:rPr>
                        <a:t>3.52</a:t>
                      </a:r>
                      <a:endParaRPr lang="en-US" sz="2000" b="1" i="0" u="none" strike="noStrike">
                        <a:solidFill>
                          <a:srgbClr val="000000"/>
                        </a:solidFill>
                        <a:effectLst/>
                        <a:latin typeface="Century Gothic" panose="020B0502020202020204" pitchFamily="34" charset="0"/>
                      </a:endParaRPr>
                    </a:p>
                  </a:txBody>
                  <a:tcPr marL="8175" marR="8175" marT="8175" marB="0" anchor="b">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fontAlgn="b"/>
                      <a:r>
                        <a:rPr lang="en-US" sz="2000" b="1" u="none" strike="noStrike" dirty="0">
                          <a:effectLst/>
                          <a:latin typeface="Century Gothic" panose="020B0502020202020204" pitchFamily="34" charset="0"/>
                        </a:rPr>
                        <a:t>7.90</a:t>
                      </a:r>
                      <a:endParaRPr lang="en-US" sz="2000" b="1" i="0" u="none" strike="noStrike" dirty="0">
                        <a:solidFill>
                          <a:srgbClr val="000000"/>
                        </a:solidFill>
                        <a:effectLst/>
                        <a:latin typeface="Century Gothic" panose="020B0502020202020204" pitchFamily="34" charset="0"/>
                      </a:endParaRPr>
                    </a:p>
                  </a:txBody>
                  <a:tcPr marL="8175" marR="8175" marT="8175" marB="0" anchor="b">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extLst>
                  <a:ext uri="{0D108BD9-81ED-4DB2-BD59-A6C34878D82A}">
                    <a16:rowId xmlns="" xmlns:a16="http://schemas.microsoft.com/office/drawing/2014/main" val="3143842826"/>
                  </a:ext>
                </a:extLst>
              </a:tr>
            </a:tbl>
          </a:graphicData>
        </a:graphic>
      </p:graphicFrame>
    </p:spTree>
    <p:extLst>
      <p:ext uri="{BB962C8B-B14F-4D97-AF65-F5344CB8AC3E}">
        <p14:creationId xmlns="" xmlns:p14="http://schemas.microsoft.com/office/powerpoint/2010/main" val="3287323945"/>
      </p:ext>
    </p:extLst>
  </p:cSld>
  <p:clrMapOvr>
    <a:masterClrMapping/>
  </p:clrMapOvr>
  <mc:AlternateContent xmlns:mc="http://schemas.openxmlformats.org/markup-compatibility/2006">
    <mc:Choice xmlns=""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3400" y="214132"/>
            <a:ext cx="8382000" cy="838201"/>
          </a:xfrm>
          <a:solidFill>
            <a:srgbClr val="FFC000"/>
          </a:solidFill>
          <a:ln w="12700">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cene3d>
              <a:camera prst="orthographicFront"/>
              <a:lightRig rig="threePt" dir="t"/>
            </a:scene3d>
            <a:sp3d extrusionH="57150">
              <a:bevelT w="38100" h="38100"/>
            </a:sp3d>
          </a:bodyPr>
          <a:lstStyle/>
          <a:p>
            <a:pPr algn="ctr"/>
            <a:r>
              <a:rPr lang="en-US" sz="2400" dirty="0" smtClean="0">
                <a:solidFill>
                  <a:srgbClr val="0099FF"/>
                </a:solidFill>
                <a:latin typeface="Century Gothic" pitchFamily="34" charset="0"/>
              </a:rPr>
              <a:t>REVISED FORMULA FOR CALCULATION OF SUGAR RECOVERY IN</a:t>
            </a:r>
            <a:r>
              <a:rPr lang="en-US" sz="2800" dirty="0" smtClean="0">
                <a:solidFill>
                  <a:srgbClr val="0099FF"/>
                </a:solidFill>
                <a:latin typeface="Century Gothic" pitchFamily="34" charset="0"/>
              </a:rPr>
              <a:t>  </a:t>
            </a:r>
            <a:r>
              <a:rPr lang="en-US" sz="2400" dirty="0" smtClean="0">
                <a:solidFill>
                  <a:srgbClr val="0099FF"/>
                </a:solidFill>
                <a:latin typeface="Century Gothic" pitchFamily="34" charset="0"/>
              </a:rPr>
              <a:t>SUGAR</a:t>
            </a:r>
            <a:r>
              <a:rPr lang="en-US" sz="2800" dirty="0" smtClean="0">
                <a:solidFill>
                  <a:srgbClr val="0099FF"/>
                </a:solidFill>
                <a:latin typeface="Century Gothic" pitchFamily="34" charset="0"/>
              </a:rPr>
              <a:t> </a:t>
            </a:r>
            <a:r>
              <a:rPr lang="en-US" sz="2400" dirty="0" smtClean="0">
                <a:solidFill>
                  <a:srgbClr val="0099FF"/>
                </a:solidFill>
                <a:latin typeface="Century Gothic" pitchFamily="34" charset="0"/>
              </a:rPr>
              <a:t>MILLS USING SJ OR BH MOLASSES</a:t>
            </a:r>
            <a:endParaRPr lang="en-US" sz="2400" dirty="0">
              <a:solidFill>
                <a:srgbClr val="0099FF"/>
              </a:solidFill>
              <a:latin typeface="Century Gothic" pitchFamily="34" charset="0"/>
            </a:endParaRPr>
          </a:p>
        </p:txBody>
      </p:sp>
      <p:sp>
        <p:nvSpPr>
          <p:cNvPr id="5" name="Content Placeholder 2"/>
          <p:cNvSpPr>
            <a:spLocks noGrp="1"/>
          </p:cNvSpPr>
          <p:nvPr>
            <p:ph idx="1"/>
          </p:nvPr>
        </p:nvSpPr>
        <p:spPr>
          <a:xfrm>
            <a:off x="304800" y="1219200"/>
            <a:ext cx="8686800" cy="5410200"/>
          </a:xfrm>
        </p:spPr>
        <p:txBody>
          <a:bodyPr/>
          <a:lstStyle/>
          <a:p>
            <a:pPr marL="284163" indent="-284163" algn="ctr">
              <a:spcBef>
                <a:spcPts val="0"/>
              </a:spcBef>
              <a:spcAft>
                <a:spcPts val="1200"/>
              </a:spcAft>
              <a:buNone/>
              <a:defRPr/>
            </a:pPr>
            <a:endParaRPr lang="en-US" sz="2000" b="1" dirty="0">
              <a:latin typeface="Franklin Gothic Book" pitchFamily="34" charset="0"/>
            </a:endParaRPr>
          </a:p>
          <a:p>
            <a:pPr marL="284163" indent="-284163" algn="ctr">
              <a:spcBef>
                <a:spcPts val="0"/>
              </a:spcBef>
              <a:spcAft>
                <a:spcPts val="1200"/>
              </a:spcAft>
              <a:buNone/>
              <a:defRPr/>
            </a:pPr>
            <a:endParaRPr lang="en-US" sz="2000" b="1" cap="all" dirty="0">
              <a:solidFill>
                <a:srgbClr val="0000FF"/>
              </a:solidFill>
              <a:effectLst>
                <a:outerShdw blurRad="38100" dist="38100" dir="2700000" algn="tl">
                  <a:srgbClr val="000000">
                    <a:alpha val="43137"/>
                  </a:srgbClr>
                </a:outerShdw>
              </a:effectLst>
              <a:latin typeface="Comic Sans MS" pitchFamily="66" charset="0"/>
            </a:endParaRPr>
          </a:p>
          <a:p>
            <a:pPr marL="347663" indent="-347663" algn="just">
              <a:spcBef>
                <a:spcPts val="0"/>
              </a:spcBef>
              <a:spcAft>
                <a:spcPts val="1200"/>
              </a:spcAft>
              <a:buFontTx/>
              <a:buAutoNum type="arabicPeriod"/>
              <a:defRPr/>
            </a:pPr>
            <a:endParaRPr lang="en-US" sz="2000" b="1" dirty="0">
              <a:latin typeface="Franklin Gothic Book" pitchFamily="34" charset="0"/>
            </a:endParaRPr>
          </a:p>
          <a:p>
            <a:pPr algn="just">
              <a:lnSpc>
                <a:spcPts val="2880"/>
              </a:lnSpc>
              <a:spcBef>
                <a:spcPts val="0"/>
              </a:spcBef>
              <a:spcAft>
                <a:spcPts val="1200"/>
              </a:spcAft>
              <a:buClr>
                <a:srgbClr val="FF0066"/>
              </a:buClr>
              <a:buFont typeface="Wingdings" pitchFamily="2" charset="2"/>
              <a:buChar char="§"/>
            </a:pPr>
            <a:endParaRPr lang="en-US" sz="2000" b="1" dirty="0"/>
          </a:p>
          <a:p>
            <a:pPr algn="just">
              <a:lnSpc>
                <a:spcPts val="2880"/>
              </a:lnSpc>
              <a:spcBef>
                <a:spcPts val="0"/>
              </a:spcBef>
              <a:spcAft>
                <a:spcPts val="1200"/>
              </a:spcAft>
              <a:buClr>
                <a:srgbClr val="FF0066"/>
              </a:buClr>
              <a:buFont typeface="Wingdings" pitchFamily="2" charset="2"/>
              <a:buChar char="§"/>
            </a:pPr>
            <a:endParaRPr lang="en-US" sz="2000" b="1" dirty="0"/>
          </a:p>
        </p:txBody>
      </p:sp>
      <p:sp>
        <p:nvSpPr>
          <p:cNvPr id="11" name="Rectangle 10"/>
          <p:cNvSpPr/>
          <p:nvPr/>
        </p:nvSpPr>
        <p:spPr>
          <a:xfrm>
            <a:off x="304800" y="1219200"/>
            <a:ext cx="8610600" cy="5324535"/>
          </a:xfrm>
          <a:prstGeom prst="rect">
            <a:avLst/>
          </a:prstGeom>
        </p:spPr>
        <p:txBody>
          <a:bodyPr wrap="square">
            <a:spAutoFit/>
          </a:bodyPr>
          <a:lstStyle/>
          <a:p>
            <a:pPr marL="347663" indent="-347663" algn="just">
              <a:buFont typeface="Wingdings" pitchFamily="2" charset="2"/>
              <a:buChar char="q"/>
            </a:pPr>
            <a:r>
              <a:rPr lang="en-US" sz="2000" b="1" dirty="0" smtClean="0"/>
              <a:t>In the latest revised guidelines the following formula is provided by DFPD to calculate the estimated sugar recovery had it been the conventional process based on mixed juice Purity and </a:t>
            </a:r>
            <a:r>
              <a:rPr lang="en-US" sz="2000" b="1" dirty="0" err="1" smtClean="0"/>
              <a:t>Pol</a:t>
            </a:r>
            <a:r>
              <a:rPr lang="en-US" sz="2000" b="1" dirty="0" smtClean="0"/>
              <a:t>,</a:t>
            </a:r>
          </a:p>
          <a:p>
            <a:pPr marL="347663" indent="-347663" algn="just">
              <a:buFont typeface="Wingdings" pitchFamily="2" charset="2"/>
              <a:buChar char="q"/>
            </a:pPr>
            <a:endParaRPr lang="en-US" sz="2000" b="1" dirty="0" smtClean="0"/>
          </a:p>
          <a:p>
            <a:pPr marL="347663" indent="-347663" algn="just">
              <a:buFont typeface="Wingdings" pitchFamily="2" charset="2"/>
              <a:buChar char="q"/>
            </a:pPr>
            <a:endParaRPr lang="en-US" sz="2000" b="1" dirty="0" smtClean="0"/>
          </a:p>
          <a:p>
            <a:pPr marL="347663" indent="-347663" algn="just"/>
            <a:endParaRPr lang="en-US" sz="2000" b="1" dirty="0" smtClean="0"/>
          </a:p>
          <a:p>
            <a:pPr marL="347663" indent="-347663" algn="just">
              <a:buFont typeface="Wingdings" pitchFamily="2" charset="2"/>
              <a:buChar char="q"/>
            </a:pPr>
            <a:r>
              <a:rPr lang="en-US" sz="2000" b="1" dirty="0" smtClean="0"/>
              <a:t>Calculating sugar recovery by above given formula will result in higher recovery than the actual recovery and thus, mills will be required to pay higher FRP.</a:t>
            </a:r>
          </a:p>
          <a:p>
            <a:pPr marL="347663" indent="-347663" algn="just">
              <a:buFont typeface="Wingdings" pitchFamily="2" charset="2"/>
              <a:buChar char="q"/>
            </a:pPr>
            <a:r>
              <a:rPr lang="en-US" sz="2000" b="1" dirty="0" smtClean="0"/>
              <a:t>To calculate the estimated sugar recovery had it been the conventional process; the following formula can give correct results,</a:t>
            </a:r>
          </a:p>
          <a:p>
            <a:pPr marL="347663" indent="-347663" algn="just">
              <a:buFont typeface="Wingdings" pitchFamily="2" charset="2"/>
              <a:buChar char="q"/>
            </a:pPr>
            <a:endParaRPr lang="en-US" sz="2000" b="1" dirty="0" smtClean="0"/>
          </a:p>
          <a:p>
            <a:pPr marL="347663" indent="-347663" algn="just">
              <a:buFont typeface="Wingdings" pitchFamily="2" charset="2"/>
              <a:buChar char="q"/>
            </a:pPr>
            <a:endParaRPr lang="en-US" sz="2000" b="1" dirty="0" smtClean="0"/>
          </a:p>
          <a:p>
            <a:pPr marL="347663" indent="-347663" algn="just">
              <a:buFont typeface="Wingdings" pitchFamily="2" charset="2"/>
              <a:buChar char="q"/>
            </a:pPr>
            <a:endParaRPr lang="en-US" sz="2000" b="1" dirty="0" smtClean="0"/>
          </a:p>
          <a:p>
            <a:pPr marL="347663" indent="-347663" algn="just">
              <a:buFont typeface="Wingdings" pitchFamily="2" charset="2"/>
              <a:buChar char="q"/>
            </a:pPr>
            <a:r>
              <a:rPr lang="en-US" sz="2000" b="1" dirty="0" smtClean="0"/>
              <a:t>Where, S = Sugar Purity, J = Clear Juice Purity and M = Final Molasses Purity</a:t>
            </a:r>
          </a:p>
        </p:txBody>
      </p:sp>
      <p:graphicFrame>
        <p:nvGraphicFramePr>
          <p:cNvPr id="1026" name="Object 2"/>
          <p:cNvGraphicFramePr>
            <a:graphicFrameLocks noChangeAspect="1"/>
          </p:cNvGraphicFramePr>
          <p:nvPr>
            <p:extLst>
              <p:ext uri="{D42A27DB-BD31-4B8C-83A1-F6EECF244321}">
                <p14:modId xmlns="" xmlns:p14="http://schemas.microsoft.com/office/powerpoint/2010/main" val="2216685130"/>
              </p:ext>
            </p:extLst>
          </p:nvPr>
        </p:nvGraphicFramePr>
        <p:xfrm>
          <a:off x="990600" y="2286000"/>
          <a:ext cx="7086600" cy="685800"/>
        </p:xfrm>
        <a:graphic>
          <a:graphicData uri="http://schemas.openxmlformats.org/presentationml/2006/ole">
            <p:oleObj spid="_x0000_s1114" name="Document" r:id="rId3" imgW="5961278" imgH="398920" progId="Word.Document.12">
              <p:embed/>
            </p:oleObj>
          </a:graphicData>
        </a:graphic>
      </p:graphicFrame>
      <p:graphicFrame>
        <p:nvGraphicFramePr>
          <p:cNvPr id="1027" name="Object 3"/>
          <p:cNvGraphicFramePr>
            <a:graphicFrameLocks noChangeAspect="1"/>
          </p:cNvGraphicFramePr>
          <p:nvPr>
            <p:extLst>
              <p:ext uri="{D42A27DB-BD31-4B8C-83A1-F6EECF244321}">
                <p14:modId xmlns="" xmlns:p14="http://schemas.microsoft.com/office/powerpoint/2010/main" val="235982162"/>
              </p:ext>
            </p:extLst>
          </p:nvPr>
        </p:nvGraphicFramePr>
        <p:xfrm>
          <a:off x="990600" y="5029200"/>
          <a:ext cx="7162800" cy="762000"/>
        </p:xfrm>
        <a:graphic>
          <a:graphicData uri="http://schemas.openxmlformats.org/presentationml/2006/ole">
            <p:oleObj spid="_x0000_s1115" name="Document" r:id="rId4" imgW="5940848" imgH="403778" progId="Word.Document.12">
              <p:embed/>
            </p:oleObj>
          </a:graphicData>
        </a:graphic>
      </p:graphicFrame>
    </p:spTree>
  </p:cSld>
  <p:clrMapOvr>
    <a:masterClrMapping/>
  </p:clrMapOvr>
  <mc:AlternateContent xmlns:mc="http://schemas.openxmlformats.org/markup-compatibility/2006">
    <mc:Choice xmlns=""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11867" y="381000"/>
            <a:ext cx="8458199" cy="838201"/>
          </a:xfrm>
          <a:solidFill>
            <a:srgbClr val="FFC000"/>
          </a:solidFill>
          <a:ln w="12700">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cene3d>
              <a:camera prst="orthographicFront"/>
              <a:lightRig rig="threePt" dir="t"/>
            </a:scene3d>
            <a:sp3d extrusionH="57150">
              <a:bevelT w="38100" h="38100"/>
            </a:sp3d>
          </a:bodyPr>
          <a:lstStyle/>
          <a:p>
            <a:pPr algn="ctr"/>
            <a:r>
              <a:rPr lang="en-US" sz="2800" dirty="0" smtClean="0">
                <a:solidFill>
                  <a:srgbClr val="0099FF"/>
                </a:solidFill>
                <a:latin typeface="Century Gothic" pitchFamily="34" charset="0"/>
              </a:rPr>
              <a:t>ENHANCED DISTILLERY CAPACITY AND POLLUTION LOAD</a:t>
            </a:r>
            <a:endParaRPr lang="en-US" sz="2800" dirty="0">
              <a:solidFill>
                <a:srgbClr val="0099FF"/>
              </a:solidFill>
              <a:latin typeface="Century Gothic" pitchFamily="34" charset="0"/>
            </a:endParaRPr>
          </a:p>
        </p:txBody>
      </p:sp>
      <p:sp>
        <p:nvSpPr>
          <p:cNvPr id="5" name="Content Placeholder 2"/>
          <p:cNvSpPr>
            <a:spLocks noGrp="1"/>
          </p:cNvSpPr>
          <p:nvPr>
            <p:ph idx="1"/>
          </p:nvPr>
        </p:nvSpPr>
        <p:spPr>
          <a:xfrm>
            <a:off x="381000" y="1600200"/>
            <a:ext cx="8458200" cy="3886200"/>
          </a:xfrm>
        </p:spPr>
        <p:txBody>
          <a:bodyPr/>
          <a:lstStyle/>
          <a:p>
            <a:pPr marL="347663" indent="-347663" algn="just">
              <a:spcBef>
                <a:spcPts val="0"/>
              </a:spcBef>
              <a:spcAft>
                <a:spcPts val="1200"/>
              </a:spcAft>
              <a:buFont typeface="Wingdings" pitchFamily="2" charset="2"/>
              <a:buChar char="q"/>
              <a:defRPr/>
            </a:pPr>
            <a:r>
              <a:rPr lang="en-IN" sz="2400" b="1" dirty="0" smtClean="0"/>
              <a:t>With use of cleaner substrate such as BH molasses or SJ, the alcohol % in wash will definitely increase which will result in increasing the production capacity of the distillery by about 1.5 times. </a:t>
            </a:r>
          </a:p>
          <a:p>
            <a:pPr marL="347663" indent="-347663" algn="just">
              <a:spcBef>
                <a:spcPts val="0"/>
              </a:spcBef>
              <a:spcAft>
                <a:spcPts val="1200"/>
              </a:spcAft>
              <a:buFont typeface="Wingdings" pitchFamily="2" charset="2"/>
              <a:buChar char="q"/>
              <a:defRPr/>
            </a:pPr>
            <a:r>
              <a:rPr lang="en-IN" sz="2400" b="1" dirty="0" smtClean="0"/>
              <a:t>At the same time, the pollution load on downstream effluent treatment system is going to get reduced.</a:t>
            </a:r>
          </a:p>
          <a:p>
            <a:pPr marL="347663" indent="-347663" algn="just">
              <a:spcBef>
                <a:spcPts val="0"/>
              </a:spcBef>
              <a:spcAft>
                <a:spcPts val="1200"/>
              </a:spcAft>
              <a:buFont typeface="Wingdings" pitchFamily="2" charset="2"/>
              <a:buChar char="q"/>
              <a:defRPr/>
            </a:pPr>
            <a:r>
              <a:rPr lang="en-IN" sz="2400" b="1" dirty="0" smtClean="0"/>
              <a:t>Therefore, CPCB/PCBs should allow the distilleries to run at enhanced capacity using such (BH molasses or SJ) clean substrates</a:t>
            </a:r>
            <a:r>
              <a:rPr lang="en-IN" sz="2800" dirty="0" smtClean="0"/>
              <a:t>.</a:t>
            </a:r>
            <a:endParaRPr lang="en-US" sz="2800" dirty="0" smtClean="0"/>
          </a:p>
        </p:txBody>
      </p:sp>
    </p:spTree>
  </p:cSld>
  <p:clrMapOvr>
    <a:masterClrMapping/>
  </p:clrMapOvr>
  <mc:AlternateContent xmlns:mc="http://schemas.openxmlformats.org/markup-compatibility/2006">
    <mc:Choice xmlns=""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4777" y="228599"/>
            <a:ext cx="8382000" cy="838201"/>
          </a:xfrm>
          <a:solidFill>
            <a:srgbClr val="FFC000"/>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cene3d>
              <a:camera prst="orthographicFront"/>
              <a:lightRig rig="threePt" dir="t"/>
            </a:scene3d>
            <a:sp3d extrusionH="57150">
              <a:bevelT w="38100" h="38100"/>
            </a:sp3d>
          </a:bodyPr>
          <a:lstStyle/>
          <a:p>
            <a:pPr algn="ctr"/>
            <a:r>
              <a:rPr lang="en-US" sz="2800" dirty="0">
                <a:solidFill>
                  <a:srgbClr val="0099FF"/>
                </a:solidFill>
                <a:latin typeface="Century Gothic" pitchFamily="34" charset="0"/>
              </a:rPr>
              <a:t>CHOICE OF </a:t>
            </a:r>
            <a:r>
              <a:rPr lang="en-US" sz="2800" dirty="0" smtClean="0">
                <a:solidFill>
                  <a:srgbClr val="0099FF"/>
                </a:solidFill>
                <a:latin typeface="Century Gothic" pitchFamily="34" charset="0"/>
              </a:rPr>
              <a:t>ROUTES UNDER </a:t>
            </a:r>
            <a:r>
              <a:rPr lang="en-US" sz="2800" dirty="0">
                <a:solidFill>
                  <a:srgbClr val="0099FF"/>
                </a:solidFill>
                <a:latin typeface="Century Gothic" pitchFamily="34" charset="0"/>
              </a:rPr>
              <a:t>INDIAN CONDITIONS</a:t>
            </a:r>
          </a:p>
        </p:txBody>
      </p:sp>
      <p:sp>
        <p:nvSpPr>
          <p:cNvPr id="5" name="Content Placeholder 2"/>
          <p:cNvSpPr>
            <a:spLocks noGrp="1"/>
          </p:cNvSpPr>
          <p:nvPr>
            <p:ph idx="1"/>
          </p:nvPr>
        </p:nvSpPr>
        <p:spPr>
          <a:xfrm>
            <a:off x="609600" y="990600"/>
            <a:ext cx="8305800" cy="5638800"/>
          </a:xfrm>
        </p:spPr>
        <p:txBody>
          <a:bodyPr/>
          <a:lstStyle/>
          <a:p>
            <a:pPr marL="284163" indent="-284163" algn="ctr">
              <a:spcBef>
                <a:spcPts val="0"/>
              </a:spcBef>
              <a:spcAft>
                <a:spcPts val="1200"/>
              </a:spcAft>
              <a:buNone/>
              <a:defRPr/>
            </a:pPr>
            <a:endParaRPr lang="en-US" sz="2400" b="1" dirty="0">
              <a:latin typeface="Franklin Gothic Book" pitchFamily="34" charset="0"/>
            </a:endParaRPr>
          </a:p>
          <a:p>
            <a:pPr marL="284163" indent="-284163" algn="ctr">
              <a:spcBef>
                <a:spcPts val="0"/>
              </a:spcBef>
              <a:spcAft>
                <a:spcPts val="1200"/>
              </a:spcAft>
              <a:buNone/>
              <a:defRPr/>
            </a:pPr>
            <a:r>
              <a:rPr lang="en-US" sz="2800" b="1" dirty="0">
                <a:solidFill>
                  <a:srgbClr val="0000FF"/>
                </a:solidFill>
                <a:effectLst>
                  <a:outerShdw blurRad="38100" dist="38100" dir="2700000" algn="tl">
                    <a:srgbClr val="000000">
                      <a:alpha val="43137"/>
                    </a:srgbClr>
                  </a:outerShdw>
                </a:effectLst>
                <a:latin typeface="Comic Sans MS" pitchFamily="66" charset="0"/>
              </a:rPr>
              <a:t>CONVENTIONAL</a:t>
            </a:r>
          </a:p>
          <a:p>
            <a:pPr marL="284163" indent="-284163" algn="ctr">
              <a:spcBef>
                <a:spcPts val="0"/>
              </a:spcBef>
              <a:spcAft>
                <a:spcPts val="1200"/>
              </a:spcAft>
              <a:buNone/>
              <a:defRPr/>
            </a:pPr>
            <a:endParaRPr lang="en-US" sz="2800" b="1" dirty="0">
              <a:solidFill>
                <a:srgbClr val="0000FF"/>
              </a:solidFill>
              <a:effectLst>
                <a:outerShdw blurRad="38100" dist="38100" dir="2700000" algn="tl">
                  <a:srgbClr val="000000">
                    <a:alpha val="43137"/>
                  </a:srgbClr>
                </a:outerShdw>
              </a:effectLst>
              <a:latin typeface="Comic Sans MS" pitchFamily="66" charset="0"/>
            </a:endParaRPr>
          </a:p>
          <a:p>
            <a:pPr marL="284163" indent="-284163" algn="ctr">
              <a:spcBef>
                <a:spcPts val="0"/>
              </a:spcBef>
              <a:spcAft>
                <a:spcPts val="1200"/>
              </a:spcAft>
              <a:buNone/>
              <a:defRPr/>
            </a:pPr>
            <a:r>
              <a:rPr lang="en-US" sz="2800" b="1" dirty="0">
                <a:solidFill>
                  <a:srgbClr val="0000FF"/>
                </a:solidFill>
                <a:effectLst>
                  <a:outerShdw blurRad="38100" dist="38100" dir="2700000" algn="tl">
                    <a:srgbClr val="000000">
                      <a:alpha val="43137"/>
                    </a:srgbClr>
                  </a:outerShdw>
                </a:effectLst>
                <a:latin typeface="Comic Sans MS" pitchFamily="66" charset="0"/>
              </a:rPr>
              <a:t>B HEAVY MOLASSES</a:t>
            </a:r>
          </a:p>
          <a:p>
            <a:pPr marL="284163" indent="-284163" algn="ctr">
              <a:spcBef>
                <a:spcPts val="0"/>
              </a:spcBef>
              <a:spcAft>
                <a:spcPts val="1200"/>
              </a:spcAft>
              <a:buNone/>
              <a:defRPr/>
            </a:pPr>
            <a:endParaRPr lang="en-US" sz="2800" b="1" dirty="0">
              <a:solidFill>
                <a:srgbClr val="0000FF"/>
              </a:solidFill>
              <a:effectLst>
                <a:outerShdw blurRad="38100" dist="38100" dir="2700000" algn="tl">
                  <a:srgbClr val="000000">
                    <a:alpha val="43137"/>
                  </a:srgbClr>
                </a:outerShdw>
              </a:effectLst>
              <a:latin typeface="Comic Sans MS" pitchFamily="66" charset="0"/>
            </a:endParaRPr>
          </a:p>
          <a:p>
            <a:pPr marL="284163" indent="-284163" algn="ctr">
              <a:spcBef>
                <a:spcPts val="0"/>
              </a:spcBef>
              <a:spcAft>
                <a:spcPts val="1200"/>
              </a:spcAft>
              <a:buNone/>
              <a:defRPr/>
            </a:pPr>
            <a:r>
              <a:rPr lang="en-US" sz="2800" b="1" cap="all" dirty="0" smtClean="0">
                <a:solidFill>
                  <a:srgbClr val="0000FF"/>
                </a:solidFill>
                <a:effectLst>
                  <a:outerShdw blurRad="38100" dist="38100" dir="2700000" algn="tl">
                    <a:srgbClr val="000000">
                      <a:alpha val="43137"/>
                    </a:srgbClr>
                  </a:outerShdw>
                </a:effectLst>
                <a:latin typeface="Comic Sans MS" pitchFamily="66" charset="0"/>
              </a:rPr>
              <a:t>Secondary Juice </a:t>
            </a:r>
            <a:r>
              <a:rPr lang="en-US" sz="2800" b="1" dirty="0" smtClean="0">
                <a:solidFill>
                  <a:srgbClr val="0000FF"/>
                </a:solidFill>
                <a:effectLst>
                  <a:outerShdw blurRad="38100" dist="38100" dir="2700000" algn="tl">
                    <a:srgbClr val="000000">
                      <a:alpha val="43137"/>
                    </a:srgbClr>
                  </a:outerShdw>
                </a:effectLst>
                <a:latin typeface="Comic Sans MS" pitchFamily="66" charset="0"/>
              </a:rPr>
              <a:t>+ </a:t>
            </a:r>
            <a:r>
              <a:rPr lang="en-US" sz="2800" b="1" dirty="0">
                <a:solidFill>
                  <a:srgbClr val="0000FF"/>
                </a:solidFill>
                <a:effectLst>
                  <a:outerShdw blurRad="38100" dist="38100" dir="2700000" algn="tl">
                    <a:srgbClr val="000000">
                      <a:alpha val="43137"/>
                    </a:srgbClr>
                  </a:outerShdw>
                </a:effectLst>
                <a:latin typeface="Comic Sans MS" pitchFamily="66" charset="0"/>
              </a:rPr>
              <a:t>B </a:t>
            </a:r>
            <a:r>
              <a:rPr lang="en-US" sz="2800" b="1" cap="all" dirty="0">
                <a:solidFill>
                  <a:srgbClr val="0000FF"/>
                </a:solidFill>
                <a:effectLst>
                  <a:outerShdw blurRad="38100" dist="38100" dir="2700000" algn="tl">
                    <a:srgbClr val="000000">
                      <a:alpha val="43137"/>
                    </a:srgbClr>
                  </a:outerShdw>
                </a:effectLst>
                <a:latin typeface="Comic Sans MS" pitchFamily="66" charset="0"/>
              </a:rPr>
              <a:t>Heavy Molasses</a:t>
            </a:r>
          </a:p>
          <a:p>
            <a:pPr marL="284163" indent="-284163" algn="ctr">
              <a:spcBef>
                <a:spcPts val="0"/>
              </a:spcBef>
              <a:spcAft>
                <a:spcPts val="1200"/>
              </a:spcAft>
              <a:buNone/>
              <a:defRPr/>
            </a:pPr>
            <a:endParaRPr lang="en-US" sz="2800" b="1" cap="all" dirty="0">
              <a:solidFill>
                <a:srgbClr val="0000FF"/>
              </a:solidFill>
              <a:effectLst>
                <a:outerShdw blurRad="38100" dist="38100" dir="2700000" algn="tl">
                  <a:srgbClr val="000000">
                    <a:alpha val="43137"/>
                  </a:srgbClr>
                </a:outerShdw>
              </a:effectLst>
              <a:latin typeface="Comic Sans MS" pitchFamily="66" charset="0"/>
            </a:endParaRPr>
          </a:p>
          <a:p>
            <a:pPr marL="284163" indent="-284163" algn="ctr">
              <a:spcBef>
                <a:spcPts val="0"/>
              </a:spcBef>
              <a:spcAft>
                <a:spcPts val="1200"/>
              </a:spcAft>
              <a:buNone/>
              <a:defRPr/>
            </a:pPr>
            <a:r>
              <a:rPr lang="en-US" sz="2800" b="1" cap="all" dirty="0" smtClean="0">
                <a:solidFill>
                  <a:srgbClr val="0000FF"/>
                </a:solidFill>
                <a:effectLst>
                  <a:outerShdw blurRad="38100" dist="38100" dir="2700000" algn="tl">
                    <a:srgbClr val="000000">
                      <a:alpha val="43137"/>
                    </a:srgbClr>
                  </a:outerShdw>
                </a:effectLst>
                <a:latin typeface="Comic Sans MS" pitchFamily="66" charset="0"/>
              </a:rPr>
              <a:t>Secondary Juice</a:t>
            </a:r>
            <a:endParaRPr lang="en-US" sz="2800" b="1" cap="all" dirty="0">
              <a:solidFill>
                <a:srgbClr val="0000FF"/>
              </a:solidFill>
              <a:effectLst>
                <a:outerShdw blurRad="38100" dist="38100" dir="2700000" algn="tl">
                  <a:srgbClr val="000000">
                    <a:alpha val="43137"/>
                  </a:srgbClr>
                </a:outerShdw>
              </a:effectLst>
              <a:latin typeface="Comic Sans MS" pitchFamily="66" charset="0"/>
            </a:endParaRPr>
          </a:p>
          <a:p>
            <a:pPr marL="284163" indent="-284163" algn="ctr">
              <a:spcBef>
                <a:spcPts val="0"/>
              </a:spcBef>
              <a:spcAft>
                <a:spcPts val="1200"/>
              </a:spcAft>
              <a:buNone/>
              <a:defRPr/>
            </a:pPr>
            <a:endParaRPr lang="en-US" sz="2800" b="1" cap="all" dirty="0" smtClean="0">
              <a:solidFill>
                <a:srgbClr val="0000FF"/>
              </a:solidFill>
              <a:effectLst>
                <a:outerShdw blurRad="38100" dist="38100" dir="2700000" algn="tl">
                  <a:srgbClr val="000000">
                    <a:alpha val="43137"/>
                  </a:srgbClr>
                </a:outerShdw>
              </a:effectLst>
              <a:latin typeface="Comic Sans MS" pitchFamily="66" charset="0"/>
            </a:endParaRPr>
          </a:p>
          <a:p>
            <a:pPr marL="284163" indent="-284163" algn="just">
              <a:spcBef>
                <a:spcPts val="0"/>
              </a:spcBef>
              <a:spcAft>
                <a:spcPts val="1200"/>
              </a:spcAft>
              <a:buNone/>
              <a:defRPr/>
            </a:pPr>
            <a:r>
              <a:rPr lang="en-US" sz="2800" b="1" cap="all" dirty="0" smtClean="0">
                <a:solidFill>
                  <a:srgbClr val="0000FF"/>
                </a:solidFill>
                <a:effectLst>
                  <a:outerShdw blurRad="38100" dist="38100" dir="2700000" algn="tl">
                    <a:srgbClr val="000000">
                      <a:alpha val="43137"/>
                    </a:srgbClr>
                  </a:outerShdw>
                </a:effectLst>
                <a:latin typeface="Comic Sans MS" pitchFamily="66" charset="0"/>
              </a:rPr>
              <a:t>                       WCJ</a:t>
            </a:r>
            <a:endParaRPr lang="en-US" sz="2800" b="1" cap="all" dirty="0">
              <a:solidFill>
                <a:srgbClr val="0000FF"/>
              </a:solidFill>
              <a:effectLst>
                <a:outerShdw blurRad="38100" dist="38100" dir="2700000" algn="tl">
                  <a:srgbClr val="000000">
                    <a:alpha val="43137"/>
                  </a:srgbClr>
                </a:outerShdw>
              </a:effectLst>
              <a:latin typeface="Comic Sans MS" pitchFamily="66" charset="0"/>
            </a:endParaRPr>
          </a:p>
          <a:p>
            <a:pPr marL="347663" indent="-347663" algn="just">
              <a:spcBef>
                <a:spcPts val="0"/>
              </a:spcBef>
              <a:spcAft>
                <a:spcPts val="1200"/>
              </a:spcAft>
              <a:buFontTx/>
              <a:buAutoNum type="arabicPeriod"/>
              <a:defRPr/>
            </a:pPr>
            <a:endParaRPr lang="en-US" sz="2400" b="1" dirty="0">
              <a:latin typeface="Franklin Gothic Book" pitchFamily="34" charset="0"/>
            </a:endParaRPr>
          </a:p>
          <a:p>
            <a:pPr algn="just">
              <a:lnSpc>
                <a:spcPts val="2880"/>
              </a:lnSpc>
              <a:spcBef>
                <a:spcPts val="0"/>
              </a:spcBef>
              <a:spcAft>
                <a:spcPts val="1200"/>
              </a:spcAft>
              <a:buClr>
                <a:srgbClr val="FF0066"/>
              </a:buClr>
              <a:buFont typeface="Wingdings" pitchFamily="2" charset="2"/>
              <a:buChar char="§"/>
            </a:pPr>
            <a:endParaRPr lang="en-US" sz="2400" b="1" dirty="0"/>
          </a:p>
          <a:p>
            <a:pPr algn="just">
              <a:lnSpc>
                <a:spcPts val="2880"/>
              </a:lnSpc>
              <a:spcBef>
                <a:spcPts val="0"/>
              </a:spcBef>
              <a:spcAft>
                <a:spcPts val="1200"/>
              </a:spcAft>
              <a:buClr>
                <a:srgbClr val="FF0066"/>
              </a:buClr>
              <a:buFont typeface="Wingdings" pitchFamily="2" charset="2"/>
              <a:buChar char="§"/>
            </a:pPr>
            <a:endParaRPr lang="en-US" sz="2400" b="1" dirty="0"/>
          </a:p>
        </p:txBody>
      </p:sp>
      <p:sp>
        <p:nvSpPr>
          <p:cNvPr id="6" name="Down Arrow 5"/>
          <p:cNvSpPr/>
          <p:nvPr/>
        </p:nvSpPr>
        <p:spPr>
          <a:xfrm flipH="1">
            <a:off x="4457700" y="2057400"/>
            <a:ext cx="2286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flipH="1">
            <a:off x="4457700" y="3200400"/>
            <a:ext cx="2286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4457701" y="4419601"/>
            <a:ext cx="205739"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4457701" y="5562601"/>
            <a:ext cx="205739"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09600" y="1219200"/>
            <a:ext cx="1485900" cy="2462213"/>
          </a:xfrm>
          <a:prstGeom prst="rect">
            <a:avLst/>
          </a:prstGeom>
          <a:noFill/>
          <a:ln>
            <a:solidFill>
              <a:srgbClr val="FF0000"/>
            </a:solidFill>
          </a:ln>
        </p:spPr>
        <p:txBody>
          <a:bodyPr wrap="square" rtlCol="0">
            <a:spAutoFit/>
          </a:bodyPr>
          <a:lstStyle/>
          <a:p>
            <a:pPr algn="ctr"/>
            <a:r>
              <a:rPr lang="en-US" sz="1400" b="1" dirty="0">
                <a:solidFill>
                  <a:srgbClr val="FF0000"/>
                </a:solidFill>
                <a:effectLst>
                  <a:outerShdw blurRad="38100" dist="38100" dir="2700000" algn="tl">
                    <a:srgbClr val="000000">
                      <a:alpha val="43137"/>
                    </a:srgbClr>
                  </a:outerShdw>
                </a:effectLst>
              </a:rPr>
              <a:t>DRIVING</a:t>
            </a:r>
          </a:p>
          <a:p>
            <a:pPr algn="ctr"/>
            <a:r>
              <a:rPr lang="en-US" sz="1400" b="1" dirty="0">
                <a:solidFill>
                  <a:srgbClr val="FF0000"/>
                </a:solidFill>
                <a:effectLst>
                  <a:outerShdw blurRad="38100" dist="38100" dir="2700000" algn="tl">
                    <a:srgbClr val="000000">
                      <a:alpha val="43137"/>
                    </a:srgbClr>
                  </a:outerShdw>
                </a:effectLst>
              </a:rPr>
              <a:t>FACTORS </a:t>
            </a:r>
          </a:p>
          <a:p>
            <a:pPr algn="ctr">
              <a:buFont typeface="Wingdings" pitchFamily="2" charset="2"/>
              <a:buChar char="q"/>
            </a:pPr>
            <a:r>
              <a:rPr lang="en-US" sz="1400" b="1" dirty="0">
                <a:solidFill>
                  <a:srgbClr val="7030A0"/>
                </a:solidFill>
                <a:effectLst>
                  <a:outerShdw blurRad="38100" dist="38100" dir="2700000" algn="tl">
                    <a:srgbClr val="000000">
                      <a:alpha val="43137"/>
                    </a:srgbClr>
                  </a:outerShdw>
                </a:effectLst>
              </a:rPr>
              <a:t> INCREASED ETHANOL</a:t>
            </a:r>
          </a:p>
          <a:p>
            <a:pPr algn="ctr"/>
            <a:r>
              <a:rPr lang="en-US" sz="1400" b="1" dirty="0">
                <a:solidFill>
                  <a:srgbClr val="7030A0"/>
                </a:solidFill>
                <a:effectLst>
                  <a:outerShdw blurRad="38100" dist="38100" dir="2700000" algn="tl">
                    <a:srgbClr val="000000">
                      <a:alpha val="43137"/>
                    </a:srgbClr>
                  </a:outerShdw>
                </a:effectLst>
              </a:rPr>
              <a:t>DEMAND</a:t>
            </a:r>
          </a:p>
          <a:p>
            <a:pPr algn="ctr">
              <a:buFont typeface="Wingdings" pitchFamily="2" charset="2"/>
              <a:buChar char="q"/>
              <a:tabLst>
                <a:tab pos="0" algn="l"/>
              </a:tabLst>
            </a:pPr>
            <a:r>
              <a:rPr lang="en-US" sz="1400" b="1" dirty="0">
                <a:solidFill>
                  <a:srgbClr val="7030A0"/>
                </a:solidFill>
                <a:effectLst>
                  <a:outerShdw blurRad="38100" dist="38100" dir="2700000" algn="tl">
                    <a:srgbClr val="000000">
                      <a:alpha val="43137"/>
                    </a:srgbClr>
                  </a:outerShdw>
                </a:effectLst>
              </a:rPr>
              <a:t> HIGHER ETHANOL </a:t>
            </a:r>
            <a:r>
              <a:rPr lang="en-US" sz="1400" b="1" dirty="0" smtClean="0">
                <a:solidFill>
                  <a:srgbClr val="7030A0"/>
                </a:solidFill>
                <a:effectLst>
                  <a:outerShdw blurRad="38100" dist="38100" dir="2700000" algn="tl">
                    <a:srgbClr val="000000">
                      <a:alpha val="43137"/>
                    </a:srgbClr>
                  </a:outerShdw>
                </a:effectLst>
              </a:rPr>
              <a:t>PRICE</a:t>
            </a:r>
            <a:endParaRPr lang="en-US" sz="1400" b="1" dirty="0">
              <a:solidFill>
                <a:srgbClr val="7030A0"/>
              </a:solidFill>
              <a:effectLst>
                <a:outerShdw blurRad="38100" dist="38100" dir="2700000" algn="tl">
                  <a:srgbClr val="000000">
                    <a:alpha val="43137"/>
                  </a:srgbClr>
                </a:outerShdw>
              </a:effectLst>
            </a:endParaRPr>
          </a:p>
          <a:p>
            <a:pPr algn="ctr">
              <a:buFont typeface="Wingdings" pitchFamily="2" charset="2"/>
              <a:buChar char="q"/>
            </a:pPr>
            <a:r>
              <a:rPr lang="en-US" sz="1400" b="1" dirty="0">
                <a:solidFill>
                  <a:srgbClr val="7030A0"/>
                </a:solidFill>
                <a:effectLst>
                  <a:outerShdw blurRad="38100" dist="38100" dir="2700000" algn="tl">
                    <a:srgbClr val="000000">
                      <a:alpha val="43137"/>
                    </a:srgbClr>
                  </a:outerShdw>
                </a:effectLst>
              </a:rPr>
              <a:t> LOWER SUGAR PRICE</a:t>
            </a:r>
          </a:p>
          <a:p>
            <a:pPr algn="ctr"/>
            <a:endParaRPr lang="en-US" sz="1400" b="1" dirty="0">
              <a:solidFill>
                <a:srgbClr val="7030A0"/>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14351" y="152403"/>
            <a:ext cx="8229600" cy="457197"/>
          </a:xfrm>
          <a:solidFill>
            <a:srgbClr val="FFC000"/>
          </a:solidFill>
          <a:ln w="12700">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cene3d>
              <a:camera prst="orthographicFront"/>
              <a:lightRig rig="threePt" dir="t"/>
            </a:scene3d>
            <a:sp3d extrusionH="57150">
              <a:bevelT w="38100" h="38100"/>
            </a:sp3d>
          </a:bodyPr>
          <a:lstStyle/>
          <a:p>
            <a:pPr algn="ctr"/>
            <a:r>
              <a:rPr lang="en-US" sz="3200" dirty="0">
                <a:solidFill>
                  <a:srgbClr val="00B0F0"/>
                </a:solidFill>
                <a:latin typeface="Century Gothic" pitchFamily="34" charset="0"/>
              </a:rPr>
              <a:t>CONCLUSIONS</a:t>
            </a:r>
          </a:p>
        </p:txBody>
      </p:sp>
      <p:sp>
        <p:nvSpPr>
          <p:cNvPr id="5" name="Content Placeholder 2"/>
          <p:cNvSpPr>
            <a:spLocks noGrp="1"/>
          </p:cNvSpPr>
          <p:nvPr>
            <p:ph idx="1"/>
          </p:nvPr>
        </p:nvSpPr>
        <p:spPr>
          <a:xfrm>
            <a:off x="228600" y="609600"/>
            <a:ext cx="8763000" cy="6019800"/>
          </a:xfrm>
        </p:spPr>
        <p:txBody>
          <a:bodyPr/>
          <a:lstStyle/>
          <a:p>
            <a:pPr marL="290513" indent="-290513" algn="just">
              <a:spcBef>
                <a:spcPts val="600"/>
              </a:spcBef>
              <a:spcAft>
                <a:spcPts val="300"/>
              </a:spcAft>
              <a:buClr>
                <a:srgbClr val="C00000"/>
              </a:buClr>
              <a:buFont typeface="Wingdings" pitchFamily="2" charset="2"/>
              <a:buChar char="q"/>
              <a:defRPr/>
            </a:pPr>
            <a:r>
              <a:rPr lang="en-US" sz="2000" b="1" dirty="0" smtClean="0">
                <a:latin typeface="Franklin Gothic Book" pitchFamily="34" charset="0"/>
              </a:rPr>
              <a:t>BH </a:t>
            </a:r>
            <a:r>
              <a:rPr lang="en-US" sz="2000" b="1" dirty="0">
                <a:latin typeface="Franklin Gothic Book" pitchFamily="34" charset="0"/>
              </a:rPr>
              <a:t>molasses route </a:t>
            </a:r>
            <a:r>
              <a:rPr lang="en-US" sz="2000" b="1" dirty="0" smtClean="0">
                <a:latin typeface="Franklin Gothic Book" pitchFamily="34" charset="0"/>
              </a:rPr>
              <a:t>seems to be preferred route for sugar mills with attached distilleries under prevailing rates offered by OMCs. It can result in increasing </a:t>
            </a:r>
            <a:r>
              <a:rPr lang="en-US" sz="2000" b="1" dirty="0">
                <a:latin typeface="Franklin Gothic Book" pitchFamily="34" charset="0"/>
              </a:rPr>
              <a:t>ethanol </a:t>
            </a:r>
            <a:r>
              <a:rPr lang="en-US" sz="2000" b="1" dirty="0" smtClean="0">
                <a:latin typeface="Franklin Gothic Book" pitchFamily="34" charset="0"/>
              </a:rPr>
              <a:t>production in </a:t>
            </a:r>
            <a:r>
              <a:rPr lang="en-US" sz="2000" b="1" dirty="0">
                <a:latin typeface="Franklin Gothic Book" pitchFamily="34" charset="0"/>
              </a:rPr>
              <a:t>the </a:t>
            </a:r>
            <a:r>
              <a:rPr lang="en-US" sz="2000" b="1" dirty="0" smtClean="0">
                <a:latin typeface="Franklin Gothic Book" pitchFamily="34" charset="0"/>
              </a:rPr>
              <a:t>country and at the same time can reduce </a:t>
            </a:r>
            <a:r>
              <a:rPr lang="en-US" sz="2000" b="1" dirty="0">
                <a:latin typeface="Franklin Gothic Book" pitchFamily="34" charset="0"/>
              </a:rPr>
              <a:t>the increasing sugar stocks</a:t>
            </a:r>
            <a:r>
              <a:rPr lang="en-US" sz="2000" b="1" dirty="0" smtClean="0">
                <a:latin typeface="Franklin Gothic Book" pitchFamily="34" charset="0"/>
              </a:rPr>
              <a:t>.</a:t>
            </a:r>
          </a:p>
          <a:p>
            <a:pPr marL="290513" indent="-290513" algn="just">
              <a:spcBef>
                <a:spcPts val="600"/>
              </a:spcBef>
              <a:spcAft>
                <a:spcPts val="300"/>
              </a:spcAft>
              <a:buClr>
                <a:srgbClr val="C00000"/>
              </a:buClr>
              <a:buFont typeface="Wingdings" pitchFamily="2" charset="2"/>
              <a:buChar char="q"/>
              <a:defRPr/>
            </a:pPr>
            <a:r>
              <a:rPr lang="en-US" sz="2000" b="1" dirty="0" smtClean="0">
                <a:latin typeface="Franklin Gothic Book" pitchFamily="34" charset="0"/>
              </a:rPr>
              <a:t>Typically distillery capacities  in the country are smaller than sugar mill capacities. Therefore, going exclusively for SJ to ethanol is not viable.</a:t>
            </a:r>
          </a:p>
          <a:p>
            <a:pPr marL="290513" indent="-290513" algn="just">
              <a:spcBef>
                <a:spcPts val="600"/>
              </a:spcBef>
              <a:spcAft>
                <a:spcPts val="300"/>
              </a:spcAft>
              <a:buClr>
                <a:srgbClr val="C00000"/>
              </a:buClr>
              <a:buFont typeface="Wingdings" pitchFamily="2" charset="2"/>
              <a:buChar char="q"/>
              <a:defRPr/>
            </a:pPr>
            <a:r>
              <a:rPr lang="en-US" sz="2000" b="1" dirty="0" smtClean="0">
                <a:latin typeface="Franklin Gothic Book" pitchFamily="34" charset="0"/>
              </a:rPr>
              <a:t>It would be difficult for Indian sugar mills to go for  partial </a:t>
            </a:r>
            <a:r>
              <a:rPr lang="en-US" sz="2000" b="1" dirty="0" smtClean="0">
                <a:latin typeface="Franklin Gothic Book" pitchFamily="34" charset="0"/>
              </a:rPr>
              <a:t>SJ to </a:t>
            </a:r>
            <a:r>
              <a:rPr lang="en-US" sz="2000" b="1" dirty="0" smtClean="0">
                <a:latin typeface="Franklin Gothic Book" pitchFamily="34" charset="0"/>
              </a:rPr>
              <a:t>ethanol route.</a:t>
            </a:r>
            <a:endParaRPr lang="en-US" sz="2000" b="1" dirty="0">
              <a:latin typeface="Franklin Gothic Book" pitchFamily="34" charset="0"/>
            </a:endParaRPr>
          </a:p>
          <a:p>
            <a:pPr marL="290513" indent="-290513" algn="just">
              <a:spcBef>
                <a:spcPts val="600"/>
              </a:spcBef>
              <a:spcAft>
                <a:spcPts val="300"/>
              </a:spcAft>
              <a:buClr>
                <a:srgbClr val="C00000"/>
              </a:buClr>
              <a:buFont typeface="Wingdings" pitchFamily="2" charset="2"/>
              <a:buChar char="q"/>
              <a:defRPr/>
            </a:pPr>
            <a:r>
              <a:rPr lang="en-US" sz="2000" b="1" dirty="0" smtClean="0">
                <a:latin typeface="Franklin Gothic Book" pitchFamily="34" charset="0"/>
              </a:rPr>
              <a:t>There </a:t>
            </a:r>
            <a:r>
              <a:rPr lang="en-US" sz="2000" b="1" dirty="0">
                <a:latin typeface="Franklin Gothic Book" pitchFamily="34" charset="0"/>
              </a:rPr>
              <a:t>can be some variation from case to case depending on configuration of sugar mill, distillery and cogeneration units.</a:t>
            </a:r>
          </a:p>
          <a:p>
            <a:pPr marL="290513" indent="-290513" algn="just">
              <a:spcBef>
                <a:spcPts val="600"/>
              </a:spcBef>
              <a:spcAft>
                <a:spcPts val="300"/>
              </a:spcAft>
              <a:buClr>
                <a:srgbClr val="C00000"/>
              </a:buClr>
              <a:buFont typeface="Wingdings" pitchFamily="2" charset="2"/>
              <a:buChar char="q"/>
              <a:defRPr/>
            </a:pPr>
            <a:r>
              <a:rPr lang="en-US" sz="2000" b="1" dirty="0" smtClean="0">
                <a:latin typeface="Franklin Gothic Book" pitchFamily="34" charset="0"/>
              </a:rPr>
              <a:t>Indian </a:t>
            </a:r>
            <a:r>
              <a:rPr lang="en-US" sz="2000" b="1" dirty="0">
                <a:latin typeface="Franklin Gothic Book" pitchFamily="34" charset="0"/>
              </a:rPr>
              <a:t>sugar mills need to develop flexible approach to shift from  sugar to ethanol or vice-versa as per the market demand.</a:t>
            </a:r>
          </a:p>
          <a:p>
            <a:pPr marL="290513" indent="-290513" algn="just">
              <a:spcBef>
                <a:spcPts val="600"/>
              </a:spcBef>
              <a:spcAft>
                <a:spcPts val="300"/>
              </a:spcAft>
              <a:buClr>
                <a:srgbClr val="C00000"/>
              </a:buClr>
              <a:buFont typeface="Wingdings" pitchFamily="2" charset="2"/>
              <a:buChar char="q"/>
              <a:defRPr/>
            </a:pPr>
            <a:r>
              <a:rPr lang="en-US" sz="2000" b="1" dirty="0" smtClean="0">
                <a:latin typeface="Franklin Gothic Book" pitchFamily="34" charset="0"/>
              </a:rPr>
              <a:t>Payment </a:t>
            </a:r>
            <a:r>
              <a:rPr lang="en-US" sz="2000" b="1" dirty="0">
                <a:latin typeface="Franklin Gothic Book" pitchFamily="34" charset="0"/>
              </a:rPr>
              <a:t>of ethanol is made within </a:t>
            </a:r>
            <a:r>
              <a:rPr lang="en-US" sz="2000" b="1" dirty="0" smtClean="0">
                <a:latin typeface="Franklin Gothic Book" pitchFamily="34" charset="0"/>
              </a:rPr>
              <a:t>21 </a:t>
            </a:r>
            <a:r>
              <a:rPr lang="en-US" sz="2000" b="1" dirty="0">
                <a:latin typeface="Franklin Gothic Book" pitchFamily="34" charset="0"/>
              </a:rPr>
              <a:t>days by OMCs whereas sugar sale is dependent on market conditions and invites interest burden during storage</a:t>
            </a:r>
            <a:r>
              <a:rPr lang="en-US" sz="2000" b="1" dirty="0"/>
              <a:t>.</a:t>
            </a:r>
          </a:p>
          <a:p>
            <a:pPr marL="290513" indent="-290513" algn="just">
              <a:spcBef>
                <a:spcPts val="600"/>
              </a:spcBef>
              <a:spcAft>
                <a:spcPts val="300"/>
              </a:spcAft>
              <a:buClr>
                <a:srgbClr val="C00000"/>
              </a:buClr>
              <a:buFont typeface="Wingdings" pitchFamily="2" charset="2"/>
              <a:buChar char="q"/>
              <a:defRPr/>
            </a:pPr>
            <a:r>
              <a:rPr lang="en-US" sz="2000" b="1" dirty="0" smtClean="0">
                <a:latin typeface="Franklin Gothic Book" pitchFamily="34" charset="0"/>
              </a:rPr>
              <a:t>BH molasses </a:t>
            </a:r>
            <a:r>
              <a:rPr lang="en-US" sz="2000" b="1" dirty="0" err="1" smtClean="0">
                <a:latin typeface="Franklin Gothic Book" pitchFamily="34" charset="0"/>
              </a:rPr>
              <a:t>brix</a:t>
            </a:r>
            <a:r>
              <a:rPr lang="en-US" sz="2000" b="1" dirty="0" smtClean="0">
                <a:latin typeface="Franklin Gothic Book" pitchFamily="34" charset="0"/>
              </a:rPr>
              <a:t> should be maintained at minimum 86</a:t>
            </a:r>
            <a:r>
              <a:rPr lang="en-US" sz="2000" b="1" baseline="30000" dirty="0" smtClean="0">
                <a:latin typeface="Franklin Gothic Book" pitchFamily="34" charset="0"/>
              </a:rPr>
              <a:t>0</a:t>
            </a:r>
            <a:r>
              <a:rPr lang="en-US" sz="2000" b="1" dirty="0" smtClean="0">
                <a:latin typeface="Franklin Gothic Book" pitchFamily="34" charset="0"/>
              </a:rPr>
              <a:t>Brix and it should be cooled to 40</a:t>
            </a:r>
            <a:r>
              <a:rPr lang="en-US" sz="2000" b="1" baseline="30000" dirty="0" smtClean="0">
                <a:latin typeface="Franklin Gothic Book" pitchFamily="34" charset="0"/>
              </a:rPr>
              <a:t>0</a:t>
            </a:r>
            <a:r>
              <a:rPr lang="en-US" sz="2000" b="1" dirty="0" smtClean="0">
                <a:latin typeface="Franklin Gothic Book" pitchFamily="34" charset="0"/>
              </a:rPr>
              <a:t>C before going to storage tank. </a:t>
            </a:r>
          </a:p>
          <a:p>
            <a:pPr marL="290513" indent="-290513" algn="just">
              <a:spcBef>
                <a:spcPts val="600"/>
              </a:spcBef>
              <a:spcAft>
                <a:spcPts val="300"/>
              </a:spcAft>
              <a:buClr>
                <a:srgbClr val="C00000"/>
              </a:buClr>
              <a:buFont typeface="Wingdings" pitchFamily="2" charset="2"/>
              <a:buChar char="q"/>
              <a:defRPr/>
            </a:pPr>
            <a:r>
              <a:rPr lang="en-US" sz="2000" b="1" dirty="0" smtClean="0">
                <a:latin typeface="Franklin Gothic Book" pitchFamily="34" charset="0"/>
              </a:rPr>
              <a:t>A long term ethanol policy with assured prices (in relation to FRP of sugarcane) should be formulated and announced.</a:t>
            </a:r>
            <a:endParaRPr lang="en-US" sz="2000" b="1" dirty="0"/>
          </a:p>
          <a:p>
            <a:pPr marL="350838" indent="-350838" algn="just">
              <a:spcBef>
                <a:spcPts val="0"/>
              </a:spcBef>
              <a:spcAft>
                <a:spcPts val="1200"/>
              </a:spcAft>
              <a:buNone/>
              <a:defRPr/>
            </a:pPr>
            <a:endParaRPr lang="en-US" sz="2200" b="1" dirty="0"/>
          </a:p>
          <a:p>
            <a:pPr marL="284163" indent="-284163" algn="just">
              <a:spcBef>
                <a:spcPts val="0"/>
              </a:spcBef>
              <a:spcAft>
                <a:spcPts val="1200"/>
              </a:spcAft>
              <a:buNone/>
              <a:defRPr/>
            </a:pPr>
            <a:endParaRPr lang="en-US" sz="2400" b="1" dirty="0">
              <a:latin typeface="Franklin Gothic Book" pitchFamily="34" charset="0"/>
            </a:endParaRPr>
          </a:p>
          <a:p>
            <a:pPr marL="347663" indent="-347663" algn="just">
              <a:spcBef>
                <a:spcPts val="0"/>
              </a:spcBef>
              <a:spcAft>
                <a:spcPts val="1200"/>
              </a:spcAft>
              <a:buFontTx/>
              <a:buAutoNum type="arabicPeriod"/>
              <a:defRPr/>
            </a:pPr>
            <a:endParaRPr lang="en-US" sz="2400" b="1" dirty="0">
              <a:latin typeface="Franklin Gothic Book" pitchFamily="34" charset="0"/>
            </a:endParaRPr>
          </a:p>
          <a:p>
            <a:pPr algn="just">
              <a:lnSpc>
                <a:spcPts val="2880"/>
              </a:lnSpc>
              <a:spcBef>
                <a:spcPts val="0"/>
              </a:spcBef>
              <a:spcAft>
                <a:spcPts val="1200"/>
              </a:spcAft>
              <a:buClr>
                <a:srgbClr val="FF0066"/>
              </a:buClr>
              <a:buFont typeface="Wingdings" pitchFamily="2" charset="2"/>
              <a:buChar char="§"/>
            </a:pPr>
            <a:endParaRPr lang="en-US" sz="2400" b="1" dirty="0"/>
          </a:p>
          <a:p>
            <a:pPr algn="just">
              <a:lnSpc>
                <a:spcPts val="2880"/>
              </a:lnSpc>
              <a:spcBef>
                <a:spcPts val="0"/>
              </a:spcBef>
              <a:spcAft>
                <a:spcPts val="1200"/>
              </a:spcAft>
              <a:buClr>
                <a:srgbClr val="FF0066"/>
              </a:buClr>
              <a:buFont typeface="Wingdings" pitchFamily="2" charset="2"/>
              <a:buChar char="§"/>
            </a:pPr>
            <a:endParaRPr lang="en-US" sz="2400" b="1" dirty="0"/>
          </a:p>
        </p:txBody>
      </p:sp>
    </p:spTree>
  </p:cSld>
  <p:clrMapOvr>
    <a:masterClrMapping/>
  </p:clrMapOvr>
  <mc:AlternateContent xmlns:mc="http://schemas.openxmlformats.org/markup-compatibility/2006">
    <mc:Choice xmlns=""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1"/>
          <p:cNvGrpSpPr>
            <a:grpSpLocks/>
          </p:cNvGrpSpPr>
          <p:nvPr/>
        </p:nvGrpSpPr>
        <p:grpSpPr bwMode="auto">
          <a:xfrm>
            <a:off x="3582420" y="1703421"/>
            <a:ext cx="1500913" cy="1528394"/>
            <a:chOff x="2172" y="1440"/>
            <a:chExt cx="1956" cy="1957"/>
          </a:xfrm>
          <a:solidFill>
            <a:srgbClr val="FFFF00"/>
          </a:solidFill>
        </p:grpSpPr>
        <p:sp>
          <p:nvSpPr>
            <p:cNvPr id="20" name="Freeform 32"/>
            <p:cNvSpPr>
              <a:spLocks/>
            </p:cNvSpPr>
            <p:nvPr/>
          </p:nvSpPr>
          <p:spPr bwMode="gray">
            <a:xfrm>
              <a:off x="2172" y="1440"/>
              <a:ext cx="1956" cy="1957"/>
            </a:xfrm>
            <a:custGeom>
              <a:avLst/>
              <a:gdLst/>
              <a:ahLst/>
              <a:cxnLst>
                <a:cxn ang="0">
                  <a:pos x="1956" y="923"/>
                </a:cxn>
                <a:cxn ang="0">
                  <a:pos x="1808" y="869"/>
                </a:cxn>
                <a:cxn ang="0">
                  <a:pos x="1937" y="778"/>
                </a:cxn>
                <a:cxn ang="0">
                  <a:pos x="1767" y="700"/>
                </a:cxn>
                <a:cxn ang="0">
                  <a:pos x="1732" y="616"/>
                </a:cxn>
                <a:cxn ang="0">
                  <a:pos x="1798" y="441"/>
                </a:cxn>
                <a:cxn ang="0">
                  <a:pos x="1642" y="469"/>
                </a:cxn>
                <a:cxn ang="0">
                  <a:pos x="1709" y="325"/>
                </a:cxn>
                <a:cxn ang="0">
                  <a:pos x="1522" y="344"/>
                </a:cxn>
                <a:cxn ang="0">
                  <a:pos x="1450" y="287"/>
                </a:cxn>
                <a:cxn ang="0">
                  <a:pos x="1419" y="103"/>
                </a:cxn>
                <a:cxn ang="0">
                  <a:pos x="1298" y="205"/>
                </a:cxn>
                <a:cxn ang="0">
                  <a:pos x="1285" y="47"/>
                </a:cxn>
                <a:cxn ang="0">
                  <a:pos x="1132" y="156"/>
                </a:cxn>
                <a:cxn ang="0">
                  <a:pos x="1041" y="144"/>
                </a:cxn>
                <a:cxn ang="0">
                  <a:pos x="923" y="0"/>
                </a:cxn>
                <a:cxn ang="0">
                  <a:pos x="869" y="148"/>
                </a:cxn>
                <a:cxn ang="0">
                  <a:pos x="779" y="19"/>
                </a:cxn>
                <a:cxn ang="0">
                  <a:pos x="700" y="189"/>
                </a:cxn>
                <a:cxn ang="0">
                  <a:pos x="616" y="224"/>
                </a:cxn>
                <a:cxn ang="0">
                  <a:pos x="441" y="159"/>
                </a:cxn>
                <a:cxn ang="0">
                  <a:pos x="469" y="314"/>
                </a:cxn>
                <a:cxn ang="0">
                  <a:pos x="326" y="246"/>
                </a:cxn>
                <a:cxn ang="0">
                  <a:pos x="343" y="434"/>
                </a:cxn>
                <a:cxn ang="0">
                  <a:pos x="288" y="507"/>
                </a:cxn>
                <a:cxn ang="0">
                  <a:pos x="103" y="536"/>
                </a:cxn>
                <a:cxn ang="0">
                  <a:pos x="205" y="658"/>
                </a:cxn>
                <a:cxn ang="0">
                  <a:pos x="48" y="671"/>
                </a:cxn>
                <a:cxn ang="0">
                  <a:pos x="156" y="824"/>
                </a:cxn>
                <a:cxn ang="0">
                  <a:pos x="144" y="914"/>
                </a:cxn>
                <a:cxn ang="0">
                  <a:pos x="0" y="1034"/>
                </a:cxn>
                <a:cxn ang="0">
                  <a:pos x="148" y="1088"/>
                </a:cxn>
                <a:cxn ang="0">
                  <a:pos x="19" y="1178"/>
                </a:cxn>
                <a:cxn ang="0">
                  <a:pos x="189" y="1255"/>
                </a:cxn>
                <a:cxn ang="0">
                  <a:pos x="224" y="1341"/>
                </a:cxn>
                <a:cxn ang="0">
                  <a:pos x="159" y="1514"/>
                </a:cxn>
                <a:cxn ang="0">
                  <a:pos x="314" y="1488"/>
                </a:cxn>
                <a:cxn ang="0">
                  <a:pos x="247" y="1631"/>
                </a:cxn>
                <a:cxn ang="0">
                  <a:pos x="434" y="1613"/>
                </a:cxn>
                <a:cxn ang="0">
                  <a:pos x="506" y="1670"/>
                </a:cxn>
                <a:cxn ang="0">
                  <a:pos x="537" y="1854"/>
                </a:cxn>
                <a:cxn ang="0">
                  <a:pos x="658" y="1752"/>
                </a:cxn>
                <a:cxn ang="0">
                  <a:pos x="671" y="1909"/>
                </a:cxn>
                <a:cxn ang="0">
                  <a:pos x="824" y="1801"/>
                </a:cxn>
                <a:cxn ang="0">
                  <a:pos x="914" y="1813"/>
                </a:cxn>
                <a:cxn ang="0">
                  <a:pos x="1033" y="1957"/>
                </a:cxn>
                <a:cxn ang="0">
                  <a:pos x="1087" y="1809"/>
                </a:cxn>
                <a:cxn ang="0">
                  <a:pos x="1178" y="1937"/>
                </a:cxn>
                <a:cxn ang="0">
                  <a:pos x="1255" y="1769"/>
                </a:cxn>
                <a:cxn ang="0">
                  <a:pos x="1341" y="1733"/>
                </a:cxn>
                <a:cxn ang="0">
                  <a:pos x="1515" y="1798"/>
                </a:cxn>
                <a:cxn ang="0">
                  <a:pos x="1488" y="1643"/>
                </a:cxn>
                <a:cxn ang="0">
                  <a:pos x="1630" y="1710"/>
                </a:cxn>
                <a:cxn ang="0">
                  <a:pos x="1613" y="1523"/>
                </a:cxn>
                <a:cxn ang="0">
                  <a:pos x="1670" y="1450"/>
                </a:cxn>
                <a:cxn ang="0">
                  <a:pos x="1853" y="1420"/>
                </a:cxn>
                <a:cxn ang="0">
                  <a:pos x="1751" y="1299"/>
                </a:cxn>
                <a:cxn ang="0">
                  <a:pos x="1908" y="1284"/>
                </a:cxn>
                <a:cxn ang="0">
                  <a:pos x="1801" y="1133"/>
                </a:cxn>
                <a:cxn ang="0">
                  <a:pos x="1812" y="1041"/>
                </a:cxn>
              </a:cxnLst>
              <a:rect l="0" t="0" r="r" b="b"/>
              <a:pathLst>
                <a:path w="1956" h="1957">
                  <a:moveTo>
                    <a:pt x="1956" y="1034"/>
                  </a:moveTo>
                  <a:lnTo>
                    <a:pt x="1956" y="923"/>
                  </a:lnTo>
                  <a:lnTo>
                    <a:pt x="1812" y="914"/>
                  </a:lnTo>
                  <a:lnTo>
                    <a:pt x="1808" y="869"/>
                  </a:lnTo>
                  <a:lnTo>
                    <a:pt x="1801" y="824"/>
                  </a:lnTo>
                  <a:lnTo>
                    <a:pt x="1937" y="778"/>
                  </a:lnTo>
                  <a:lnTo>
                    <a:pt x="1908" y="671"/>
                  </a:lnTo>
                  <a:lnTo>
                    <a:pt x="1767" y="700"/>
                  </a:lnTo>
                  <a:lnTo>
                    <a:pt x="1751" y="658"/>
                  </a:lnTo>
                  <a:lnTo>
                    <a:pt x="1732" y="616"/>
                  </a:lnTo>
                  <a:lnTo>
                    <a:pt x="1853" y="536"/>
                  </a:lnTo>
                  <a:lnTo>
                    <a:pt x="1798" y="441"/>
                  </a:lnTo>
                  <a:lnTo>
                    <a:pt x="1670" y="507"/>
                  </a:lnTo>
                  <a:lnTo>
                    <a:pt x="1642" y="469"/>
                  </a:lnTo>
                  <a:lnTo>
                    <a:pt x="1613" y="434"/>
                  </a:lnTo>
                  <a:lnTo>
                    <a:pt x="1709" y="325"/>
                  </a:lnTo>
                  <a:lnTo>
                    <a:pt x="1630" y="246"/>
                  </a:lnTo>
                  <a:lnTo>
                    <a:pt x="1522" y="344"/>
                  </a:lnTo>
                  <a:lnTo>
                    <a:pt x="1488" y="314"/>
                  </a:lnTo>
                  <a:lnTo>
                    <a:pt x="1450" y="287"/>
                  </a:lnTo>
                  <a:lnTo>
                    <a:pt x="1515" y="159"/>
                  </a:lnTo>
                  <a:lnTo>
                    <a:pt x="1419" y="103"/>
                  </a:lnTo>
                  <a:lnTo>
                    <a:pt x="1341" y="224"/>
                  </a:lnTo>
                  <a:lnTo>
                    <a:pt x="1298" y="205"/>
                  </a:lnTo>
                  <a:lnTo>
                    <a:pt x="1256" y="189"/>
                  </a:lnTo>
                  <a:lnTo>
                    <a:pt x="1285" y="47"/>
                  </a:lnTo>
                  <a:lnTo>
                    <a:pt x="1178" y="19"/>
                  </a:lnTo>
                  <a:lnTo>
                    <a:pt x="1132" y="156"/>
                  </a:lnTo>
                  <a:lnTo>
                    <a:pt x="1087" y="148"/>
                  </a:lnTo>
                  <a:lnTo>
                    <a:pt x="1041" y="144"/>
                  </a:lnTo>
                  <a:lnTo>
                    <a:pt x="1033" y="0"/>
                  </a:lnTo>
                  <a:lnTo>
                    <a:pt x="923" y="0"/>
                  </a:lnTo>
                  <a:lnTo>
                    <a:pt x="914" y="144"/>
                  </a:lnTo>
                  <a:lnTo>
                    <a:pt x="869" y="148"/>
                  </a:lnTo>
                  <a:lnTo>
                    <a:pt x="824" y="156"/>
                  </a:lnTo>
                  <a:lnTo>
                    <a:pt x="779" y="19"/>
                  </a:lnTo>
                  <a:lnTo>
                    <a:pt x="671" y="47"/>
                  </a:lnTo>
                  <a:lnTo>
                    <a:pt x="700" y="189"/>
                  </a:lnTo>
                  <a:lnTo>
                    <a:pt x="658" y="205"/>
                  </a:lnTo>
                  <a:lnTo>
                    <a:pt x="616" y="224"/>
                  </a:lnTo>
                  <a:lnTo>
                    <a:pt x="537" y="103"/>
                  </a:lnTo>
                  <a:lnTo>
                    <a:pt x="441" y="159"/>
                  </a:lnTo>
                  <a:lnTo>
                    <a:pt x="506" y="287"/>
                  </a:lnTo>
                  <a:lnTo>
                    <a:pt x="469" y="314"/>
                  </a:lnTo>
                  <a:lnTo>
                    <a:pt x="434" y="344"/>
                  </a:lnTo>
                  <a:lnTo>
                    <a:pt x="326" y="246"/>
                  </a:lnTo>
                  <a:lnTo>
                    <a:pt x="247" y="325"/>
                  </a:lnTo>
                  <a:lnTo>
                    <a:pt x="343" y="434"/>
                  </a:lnTo>
                  <a:lnTo>
                    <a:pt x="314" y="469"/>
                  </a:lnTo>
                  <a:lnTo>
                    <a:pt x="288" y="507"/>
                  </a:lnTo>
                  <a:lnTo>
                    <a:pt x="159" y="441"/>
                  </a:lnTo>
                  <a:lnTo>
                    <a:pt x="103" y="536"/>
                  </a:lnTo>
                  <a:lnTo>
                    <a:pt x="224" y="616"/>
                  </a:lnTo>
                  <a:lnTo>
                    <a:pt x="205" y="658"/>
                  </a:lnTo>
                  <a:lnTo>
                    <a:pt x="189" y="700"/>
                  </a:lnTo>
                  <a:lnTo>
                    <a:pt x="48" y="671"/>
                  </a:lnTo>
                  <a:lnTo>
                    <a:pt x="19" y="778"/>
                  </a:lnTo>
                  <a:lnTo>
                    <a:pt x="156" y="824"/>
                  </a:lnTo>
                  <a:lnTo>
                    <a:pt x="148" y="869"/>
                  </a:lnTo>
                  <a:lnTo>
                    <a:pt x="144" y="914"/>
                  </a:lnTo>
                  <a:lnTo>
                    <a:pt x="0" y="923"/>
                  </a:lnTo>
                  <a:lnTo>
                    <a:pt x="0" y="1034"/>
                  </a:lnTo>
                  <a:lnTo>
                    <a:pt x="144" y="1041"/>
                  </a:lnTo>
                  <a:lnTo>
                    <a:pt x="148" y="1088"/>
                  </a:lnTo>
                  <a:lnTo>
                    <a:pt x="156" y="1133"/>
                  </a:lnTo>
                  <a:lnTo>
                    <a:pt x="19" y="1178"/>
                  </a:lnTo>
                  <a:lnTo>
                    <a:pt x="48" y="1284"/>
                  </a:lnTo>
                  <a:lnTo>
                    <a:pt x="189" y="1255"/>
                  </a:lnTo>
                  <a:lnTo>
                    <a:pt x="205" y="1299"/>
                  </a:lnTo>
                  <a:lnTo>
                    <a:pt x="224" y="1341"/>
                  </a:lnTo>
                  <a:lnTo>
                    <a:pt x="103" y="1420"/>
                  </a:lnTo>
                  <a:lnTo>
                    <a:pt x="159" y="1514"/>
                  </a:lnTo>
                  <a:lnTo>
                    <a:pt x="287" y="1450"/>
                  </a:lnTo>
                  <a:lnTo>
                    <a:pt x="314" y="1488"/>
                  </a:lnTo>
                  <a:lnTo>
                    <a:pt x="343" y="1523"/>
                  </a:lnTo>
                  <a:lnTo>
                    <a:pt x="247" y="1631"/>
                  </a:lnTo>
                  <a:lnTo>
                    <a:pt x="326" y="1710"/>
                  </a:lnTo>
                  <a:lnTo>
                    <a:pt x="434" y="1613"/>
                  </a:lnTo>
                  <a:lnTo>
                    <a:pt x="469" y="1643"/>
                  </a:lnTo>
                  <a:lnTo>
                    <a:pt x="506" y="1670"/>
                  </a:lnTo>
                  <a:lnTo>
                    <a:pt x="441" y="1798"/>
                  </a:lnTo>
                  <a:lnTo>
                    <a:pt x="537" y="1854"/>
                  </a:lnTo>
                  <a:lnTo>
                    <a:pt x="616" y="1733"/>
                  </a:lnTo>
                  <a:lnTo>
                    <a:pt x="658" y="1752"/>
                  </a:lnTo>
                  <a:lnTo>
                    <a:pt x="702" y="1768"/>
                  </a:lnTo>
                  <a:lnTo>
                    <a:pt x="671" y="1909"/>
                  </a:lnTo>
                  <a:lnTo>
                    <a:pt x="779" y="1937"/>
                  </a:lnTo>
                  <a:lnTo>
                    <a:pt x="824" y="1801"/>
                  </a:lnTo>
                  <a:lnTo>
                    <a:pt x="869" y="1809"/>
                  </a:lnTo>
                  <a:lnTo>
                    <a:pt x="914" y="1813"/>
                  </a:lnTo>
                  <a:lnTo>
                    <a:pt x="923" y="1957"/>
                  </a:lnTo>
                  <a:lnTo>
                    <a:pt x="1033" y="1957"/>
                  </a:lnTo>
                  <a:lnTo>
                    <a:pt x="1041" y="1813"/>
                  </a:lnTo>
                  <a:lnTo>
                    <a:pt x="1087" y="1809"/>
                  </a:lnTo>
                  <a:lnTo>
                    <a:pt x="1132" y="1801"/>
                  </a:lnTo>
                  <a:lnTo>
                    <a:pt x="1178" y="1937"/>
                  </a:lnTo>
                  <a:lnTo>
                    <a:pt x="1285" y="1909"/>
                  </a:lnTo>
                  <a:lnTo>
                    <a:pt x="1255" y="1769"/>
                  </a:lnTo>
                  <a:lnTo>
                    <a:pt x="1298" y="1752"/>
                  </a:lnTo>
                  <a:lnTo>
                    <a:pt x="1341" y="1733"/>
                  </a:lnTo>
                  <a:lnTo>
                    <a:pt x="1419" y="1854"/>
                  </a:lnTo>
                  <a:lnTo>
                    <a:pt x="1515" y="1798"/>
                  </a:lnTo>
                  <a:lnTo>
                    <a:pt x="1450" y="1670"/>
                  </a:lnTo>
                  <a:lnTo>
                    <a:pt x="1488" y="1643"/>
                  </a:lnTo>
                  <a:lnTo>
                    <a:pt x="1524" y="1613"/>
                  </a:lnTo>
                  <a:lnTo>
                    <a:pt x="1630" y="1710"/>
                  </a:lnTo>
                  <a:lnTo>
                    <a:pt x="1709" y="1631"/>
                  </a:lnTo>
                  <a:lnTo>
                    <a:pt x="1613" y="1523"/>
                  </a:lnTo>
                  <a:lnTo>
                    <a:pt x="1642" y="1488"/>
                  </a:lnTo>
                  <a:lnTo>
                    <a:pt x="1670" y="1450"/>
                  </a:lnTo>
                  <a:lnTo>
                    <a:pt x="1798" y="1514"/>
                  </a:lnTo>
                  <a:lnTo>
                    <a:pt x="1853" y="1420"/>
                  </a:lnTo>
                  <a:lnTo>
                    <a:pt x="1732" y="1341"/>
                  </a:lnTo>
                  <a:lnTo>
                    <a:pt x="1751" y="1299"/>
                  </a:lnTo>
                  <a:lnTo>
                    <a:pt x="1768" y="1255"/>
                  </a:lnTo>
                  <a:lnTo>
                    <a:pt x="1908" y="1284"/>
                  </a:lnTo>
                  <a:lnTo>
                    <a:pt x="1937" y="1178"/>
                  </a:lnTo>
                  <a:lnTo>
                    <a:pt x="1801" y="1133"/>
                  </a:lnTo>
                  <a:lnTo>
                    <a:pt x="1808" y="1088"/>
                  </a:lnTo>
                  <a:lnTo>
                    <a:pt x="1812" y="1041"/>
                  </a:lnTo>
                  <a:lnTo>
                    <a:pt x="1956" y="1034"/>
                  </a:lnTo>
                </a:path>
              </a:pathLst>
            </a:custGeom>
            <a:grpFill/>
            <a:ln w="9525">
              <a:prstDash val="solid"/>
              <a:round/>
              <a:headEnd/>
              <a:tailEnd/>
            </a:ln>
            <a:effectLst/>
            <a:scene3d>
              <a:camera prst="legacyPerspectiveFront">
                <a:rot lat="20099999" lon="1500000" rev="0"/>
              </a:camera>
              <a:lightRig rig="legacyFlat4" dir="b"/>
            </a:scene3d>
            <a:sp3d extrusionH="608000" prstMaterial="legacyMatte">
              <a:bevelT w="13500" h="13500" prst="angle"/>
              <a:bevelB w="13500" h="13500" prst="angle"/>
              <a:extrusionClr>
                <a:srgbClr val="808000"/>
              </a:extrusionClr>
            </a:sp3d>
          </p:spPr>
          <p:txBody>
            <a:bodyPr>
              <a:flatTx/>
            </a:bodyPr>
            <a:lstStyle/>
            <a:p>
              <a:endParaRPr lang="en-US"/>
            </a:p>
          </p:txBody>
        </p:sp>
        <p:sp>
          <p:nvSpPr>
            <p:cNvPr id="21" name="Oval 33"/>
            <p:cNvSpPr>
              <a:spLocks noChangeArrowheads="1"/>
            </p:cNvSpPr>
            <p:nvPr/>
          </p:nvSpPr>
          <p:spPr bwMode="gray">
            <a:xfrm rot="2506802">
              <a:off x="2663" y="1839"/>
              <a:ext cx="1008" cy="1248"/>
            </a:xfrm>
            <a:prstGeom prst="ellipse">
              <a:avLst/>
            </a:prstGeom>
            <a:grpFill/>
            <a:ln w="9525" algn="ctr">
              <a:noFill/>
              <a:round/>
              <a:headEnd/>
              <a:tailEnd/>
            </a:ln>
            <a:effectLst/>
          </p:spPr>
          <p:txBody>
            <a:bodyPr wrap="none" anchor="ctr"/>
            <a:lstStyle/>
            <a:p>
              <a:endParaRPr lang="en-US"/>
            </a:p>
          </p:txBody>
        </p:sp>
        <p:sp>
          <p:nvSpPr>
            <p:cNvPr id="22" name="Oval 34"/>
            <p:cNvSpPr>
              <a:spLocks noChangeArrowheads="1"/>
            </p:cNvSpPr>
            <p:nvPr/>
          </p:nvSpPr>
          <p:spPr bwMode="gray">
            <a:xfrm rot="2506802">
              <a:off x="2837" y="1961"/>
              <a:ext cx="797" cy="1156"/>
            </a:xfrm>
            <a:prstGeom prst="ellipse">
              <a:avLst/>
            </a:prstGeom>
            <a:grpFill/>
            <a:ln w="9525" algn="ctr">
              <a:noFill/>
              <a:round/>
              <a:headEnd/>
              <a:tailEnd/>
            </a:ln>
            <a:effectLst/>
          </p:spPr>
          <p:txBody>
            <a:bodyPr wrap="none" anchor="ctr"/>
            <a:lstStyle/>
            <a:p>
              <a:endParaRPr lang="en-US"/>
            </a:p>
          </p:txBody>
        </p:sp>
      </p:grpSp>
      <p:pic>
        <p:nvPicPr>
          <p:cNvPr id="27" name="Picture 9" descr="E:\Tiff\VIS Logo-final-1.tif"/>
          <p:cNvPicPr>
            <a:picLocks noChangeAspect="1" noChangeArrowheads="1"/>
          </p:cNvPicPr>
          <p:nvPr/>
        </p:nvPicPr>
        <p:blipFill>
          <a:blip r:embed="rId3" cstate="print"/>
          <a:srcRect/>
          <a:stretch>
            <a:fillRect/>
          </a:stretch>
        </p:blipFill>
        <p:spPr bwMode="auto">
          <a:xfrm>
            <a:off x="3968632" y="2172854"/>
            <a:ext cx="842183" cy="589528"/>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7" name="Picture 2" descr="Image result for thank you"/>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307068" y="304800"/>
            <a:ext cx="5835967" cy="4320480"/>
          </a:xfrm>
          <a:prstGeom prst="rect">
            <a:avLst/>
          </a:prstGeom>
          <a:noFill/>
          <a:extLst>
            <a:ext uri="{909E8E84-426E-40DD-AFC4-6F175D3DCCD1}">
              <a14:hiddenFill xmlns="" xmlns:a14="http://schemas.microsoft.com/office/drawing/2010/main">
                <a:solidFill>
                  <a:srgbClr val="FFFFFF"/>
                </a:solidFill>
              </a14:hiddenFill>
            </a:ext>
          </a:extLst>
        </p:spPr>
      </p:pic>
      <p:pic>
        <p:nvPicPr>
          <p:cNvPr id="18" name="Picture 17" descr="C:\Documents and Settings\SAPat\Desktop\24-8-12\DSC_0175.JPG"/>
          <p:cNvPicPr>
            <a:picLocks noChangeAspect="1" noChangeArrowheads="1"/>
          </p:cNvPicPr>
          <p:nvPr/>
        </p:nvPicPr>
        <p:blipFill>
          <a:blip r:embed="rId5" cstate="print"/>
          <a:srcRect/>
          <a:stretch>
            <a:fillRect/>
          </a:stretch>
        </p:blipFill>
        <p:spPr bwMode="auto">
          <a:xfrm>
            <a:off x="76200" y="578632"/>
            <a:ext cx="3421058" cy="2263906"/>
          </a:xfrm>
          <a:prstGeom prst="rect">
            <a:avLst/>
          </a:prstGeom>
          <a:ln w="19050">
            <a:solidFill>
              <a:srgbClr val="00FF00"/>
            </a:solidFill>
          </a:ln>
          <a:effectLst>
            <a:outerShdw blurRad="292100" dist="139700" dir="2700000" algn="tl" rotWithShape="0">
              <a:srgbClr val="333333">
                <a:alpha val="65000"/>
              </a:srgbClr>
            </a:outerShdw>
          </a:effectLst>
        </p:spPr>
      </p:pic>
      <p:pic>
        <p:nvPicPr>
          <p:cNvPr id="25" name="Picture 2" descr="Image result for biofuel"/>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28600" y="2971800"/>
            <a:ext cx="5105400" cy="3098631"/>
          </a:xfrm>
          <a:prstGeom prst="rect">
            <a:avLst/>
          </a:prstGeom>
          <a:noFill/>
          <a:extLst>
            <a:ext uri="{909E8E84-426E-40DD-AFC4-6F175D3DCCD1}">
              <a14:hiddenFill xmlns="" xmlns:a14="http://schemas.microsoft.com/office/drawing/2010/main">
                <a:solidFill>
                  <a:srgbClr val="FFFFFF"/>
                </a:solidFill>
              </a14:hiddenFill>
            </a:ext>
          </a:extLst>
        </p:spPr>
      </p:pic>
      <p:sp>
        <p:nvSpPr>
          <p:cNvPr id="28" name="Rectangle 27"/>
          <p:cNvSpPr/>
          <p:nvPr/>
        </p:nvSpPr>
        <p:spPr>
          <a:xfrm>
            <a:off x="728911" y="6161766"/>
            <a:ext cx="4734511" cy="461665"/>
          </a:xfrm>
          <a:prstGeom prst="rect">
            <a:avLst/>
          </a:prstGeom>
        </p:spPr>
        <p:txBody>
          <a:bodyPr wrap="square">
            <a:spAutoFit/>
          </a:bodyPr>
          <a:lstStyle/>
          <a:p>
            <a:pPr marL="342900" indent="-342900" algn="ctr">
              <a:spcBef>
                <a:spcPct val="20000"/>
              </a:spcBef>
              <a:defRPr/>
            </a:pPr>
            <a:r>
              <a:rPr lang="en-US" sz="2400" b="1" kern="0" dirty="0" smtClean="0">
                <a:latin typeface="Franklin Gothic Book" pitchFamily="34" charset="0"/>
                <a:cs typeface="Times New Roman" pitchFamily="18" charset="0"/>
              </a:rPr>
              <a:t>Visit us at: www.</a:t>
            </a:r>
            <a:r>
              <a:rPr lang="en-US" sz="2400" b="1" kern="0" dirty="0" smtClean="0">
                <a:solidFill>
                  <a:srgbClr val="00CC00"/>
                </a:solidFill>
                <a:latin typeface="Franklin Gothic Book" pitchFamily="34" charset="0"/>
                <a:cs typeface="Times New Roman" pitchFamily="18" charset="0"/>
              </a:rPr>
              <a:t>vsisugar</a:t>
            </a:r>
            <a:r>
              <a:rPr lang="en-US" sz="2400" b="1" kern="0" dirty="0" smtClean="0">
                <a:latin typeface="Franklin Gothic Book" pitchFamily="34" charset="0"/>
                <a:cs typeface="Times New Roman" pitchFamily="18" charset="0"/>
              </a:rPr>
              <a:t>.com</a:t>
            </a:r>
            <a:endParaRPr lang="en-US" sz="2400" kern="0" dirty="0">
              <a:latin typeface="Franklin Gothic Book" pitchFamily="34" charset="0"/>
            </a:endParaRPr>
          </a:p>
        </p:txBody>
      </p:sp>
      <p:pic>
        <p:nvPicPr>
          <p:cNvPr id="29" name="Picture 6" descr="Image result for we fly on biofuels"/>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5401121" y="4085693"/>
            <a:ext cx="3574385" cy="2434473"/>
          </a:xfrm>
          <a:prstGeom prst="rect">
            <a:avLst/>
          </a:prstGeom>
          <a:noFill/>
          <a:ln w="19050">
            <a:solidFill>
              <a:srgbClr val="00FF00"/>
            </a:solidFill>
          </a:ln>
          <a:extLst>
            <a:ext uri="{909E8E84-426E-40DD-AFC4-6F175D3DCCD1}">
              <a14:hiddenFill xmlns="" xmlns:a14="http://schemas.microsoft.com/office/drawing/2010/main">
                <a:solidFill>
                  <a:srgbClr val="FFFFFF"/>
                </a:solidFill>
              </a14:hiddenFill>
            </a:ext>
          </a:extLst>
        </p:spPr>
      </p:pic>
      <p:pic>
        <p:nvPicPr>
          <p:cNvPr id="30" name="Picture 29"/>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3043843" y="4383518"/>
            <a:ext cx="1651704" cy="1896320"/>
          </a:xfrm>
          <a:prstGeom prst="rect">
            <a:avLst/>
          </a:prstGeom>
        </p:spPr>
      </p:pic>
    </p:spTree>
    <p:extLst>
      <p:ext uri="{BB962C8B-B14F-4D97-AF65-F5344CB8AC3E}">
        <p14:creationId xmlns="" xmlns:p14="http://schemas.microsoft.com/office/powerpoint/2010/main" val="37480092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382000" cy="838200"/>
          </a:xfrm>
          <a:solidFill>
            <a:srgbClr val="FFC000"/>
          </a:solidFill>
          <a:ln w="12700">
            <a:solidFill>
              <a:srgbClr val="00B0F0"/>
            </a:solidFill>
          </a:ln>
          <a:effectLst>
            <a:glow rad="635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scene3d>
              <a:camera prst="orthographicFront"/>
              <a:lightRig rig="threePt" dir="t"/>
            </a:scene3d>
            <a:sp3d extrusionH="57150">
              <a:bevelT w="38100" h="38100"/>
            </a:sp3d>
          </a:bodyPr>
          <a:lstStyle/>
          <a:p>
            <a:pPr algn="ctr"/>
            <a:r>
              <a:rPr lang="en-US" sz="3200" dirty="0" smtClean="0">
                <a:solidFill>
                  <a:srgbClr val="00B0F0"/>
                </a:solidFill>
                <a:latin typeface="Century Gothic" pitchFamily="34" charset="0"/>
              </a:rPr>
              <a:t>ETHANOL DEMAND AND PRICE TREND</a:t>
            </a:r>
            <a:br>
              <a:rPr lang="en-US" sz="3200" dirty="0" smtClean="0">
                <a:solidFill>
                  <a:srgbClr val="00B0F0"/>
                </a:solidFill>
                <a:latin typeface="Century Gothic" pitchFamily="34" charset="0"/>
              </a:rPr>
            </a:br>
            <a:r>
              <a:rPr lang="en-US" sz="2900" dirty="0" smtClean="0">
                <a:solidFill>
                  <a:srgbClr val="C00000"/>
                </a:solidFill>
                <a:latin typeface="Century Gothic" pitchFamily="34" charset="0"/>
              </a:rPr>
              <a:t>(Highest ethanol price)</a:t>
            </a:r>
            <a:endParaRPr lang="en-US" sz="2900" dirty="0">
              <a:solidFill>
                <a:srgbClr val="C00000"/>
              </a:solidFill>
              <a:latin typeface="Century Gothic" pitchFamily="34" charset="0"/>
            </a:endParaRPr>
          </a:p>
        </p:txBody>
      </p:sp>
      <p:graphicFrame>
        <p:nvGraphicFramePr>
          <p:cNvPr id="4" name="Table 3"/>
          <p:cNvGraphicFramePr>
            <a:graphicFrameLocks noGrp="1"/>
          </p:cNvGraphicFramePr>
          <p:nvPr>
            <p:extLst>
              <p:ext uri="{D42A27DB-BD31-4B8C-83A1-F6EECF244321}">
                <p14:modId xmlns="" xmlns:p14="http://schemas.microsoft.com/office/powerpoint/2010/main" val="1972484246"/>
              </p:ext>
            </p:extLst>
          </p:nvPr>
        </p:nvGraphicFramePr>
        <p:xfrm>
          <a:off x="304800" y="1082040"/>
          <a:ext cx="8686800" cy="5364480"/>
        </p:xfrm>
        <a:graphic>
          <a:graphicData uri="http://schemas.openxmlformats.org/drawingml/2006/table">
            <a:tbl>
              <a:tblPr firstRow="1" bandRow="1">
                <a:effectLst>
                  <a:innerShdw blurRad="114300">
                    <a:prstClr val="black"/>
                  </a:innerShdw>
                </a:effectLst>
                <a:tableStyleId>{5940675A-B579-460E-94D1-54222C63F5DA}</a:tableStyleId>
              </a:tblPr>
              <a:tblGrid>
                <a:gridCol w="838200">
                  <a:extLst>
                    <a:ext uri="{9D8B030D-6E8A-4147-A177-3AD203B41FA5}">
                      <a16:colId xmlns="" xmlns:a16="http://schemas.microsoft.com/office/drawing/2014/main" val="20000"/>
                    </a:ext>
                  </a:extLst>
                </a:gridCol>
                <a:gridCol w="1219200">
                  <a:extLst>
                    <a:ext uri="{9D8B030D-6E8A-4147-A177-3AD203B41FA5}">
                      <a16:colId xmlns="" xmlns:a16="http://schemas.microsoft.com/office/drawing/2014/main" val="20001"/>
                    </a:ext>
                  </a:extLst>
                </a:gridCol>
                <a:gridCol w="2438400">
                  <a:extLst>
                    <a:ext uri="{9D8B030D-6E8A-4147-A177-3AD203B41FA5}">
                      <a16:colId xmlns="" xmlns:a16="http://schemas.microsoft.com/office/drawing/2014/main" val="20002"/>
                    </a:ext>
                  </a:extLst>
                </a:gridCol>
                <a:gridCol w="2819400">
                  <a:extLst>
                    <a:ext uri="{9D8B030D-6E8A-4147-A177-3AD203B41FA5}">
                      <a16:colId xmlns="" xmlns:a16="http://schemas.microsoft.com/office/drawing/2014/main" val="20003"/>
                    </a:ext>
                  </a:extLst>
                </a:gridCol>
                <a:gridCol w="1371600">
                  <a:extLst>
                    <a:ext uri="{9D8B030D-6E8A-4147-A177-3AD203B41FA5}">
                      <a16:colId xmlns="" xmlns:a16="http://schemas.microsoft.com/office/drawing/2014/main" val="20004"/>
                    </a:ext>
                  </a:extLst>
                </a:gridCol>
              </a:tblGrid>
              <a:tr h="386264">
                <a:tc rowSpan="2">
                  <a:txBody>
                    <a:bodyPr/>
                    <a:lstStyle/>
                    <a:p>
                      <a:pPr algn="ctr"/>
                      <a:r>
                        <a:rPr lang="en-US" sz="2000" b="1" dirty="0" smtClean="0">
                          <a:latin typeface="Century Gothic" panose="020B0502020202020204" pitchFamily="34" charset="0"/>
                        </a:rPr>
                        <a:t>Sr.</a:t>
                      </a:r>
                      <a:r>
                        <a:rPr lang="en-US" sz="2000" b="1" baseline="0" dirty="0" smtClean="0">
                          <a:latin typeface="Century Gothic" panose="020B0502020202020204" pitchFamily="34" charset="0"/>
                        </a:rPr>
                        <a:t> </a:t>
                      </a:r>
                    </a:p>
                    <a:p>
                      <a:pPr algn="ctr"/>
                      <a:r>
                        <a:rPr lang="en-US" sz="2000" b="1" baseline="0" dirty="0" smtClean="0">
                          <a:latin typeface="Century Gothic" panose="020B0502020202020204" pitchFamily="34" charset="0"/>
                        </a:rPr>
                        <a:t>No.</a:t>
                      </a:r>
                      <a:endParaRPr lang="en-US" sz="2000" b="1" dirty="0">
                        <a:solidFill>
                          <a:schemeClr val="tx1"/>
                        </a:solidFill>
                        <a:latin typeface="Century Gothic" pitchFamily="34" charset="0"/>
                      </a:endParaRPr>
                    </a:p>
                  </a:txBody>
                  <a:tcPr marL="68580" marR="68580">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6200000" scaled="1"/>
                      <a:tileRect/>
                    </a:gradFill>
                  </a:tcPr>
                </a:tc>
                <a:tc rowSpan="2">
                  <a:txBody>
                    <a:bodyPr/>
                    <a:lstStyle/>
                    <a:p>
                      <a:pPr algn="ctr"/>
                      <a:r>
                        <a:rPr lang="en-US" sz="2000" b="1" dirty="0" smtClean="0">
                          <a:latin typeface="Century Gothic" panose="020B0502020202020204" pitchFamily="34" charset="0"/>
                        </a:rPr>
                        <a:t>YEAR</a:t>
                      </a:r>
                      <a:endParaRPr lang="en-US" sz="2000" b="1" dirty="0">
                        <a:solidFill>
                          <a:schemeClr val="tx1"/>
                        </a:solidFill>
                        <a:latin typeface="Century Gothic" pitchFamily="34" charset="0"/>
                      </a:endParaRPr>
                    </a:p>
                  </a:txBody>
                  <a:tcPr marL="68580" marR="68580">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6200000" scaled="1"/>
                      <a:tileRect/>
                    </a:gradFill>
                  </a:tcPr>
                </a:tc>
                <a:tc rowSpan="2">
                  <a:txBody>
                    <a:bodyPr/>
                    <a:lstStyle/>
                    <a:p>
                      <a:pPr algn="ctr"/>
                      <a:r>
                        <a:rPr lang="en-US" sz="2000" b="1" dirty="0" smtClean="0">
                          <a:latin typeface="Century Gothic" panose="020B0502020202020204" pitchFamily="34" charset="0"/>
                        </a:rPr>
                        <a:t>DEMAND BY OMCs</a:t>
                      </a:r>
                      <a:r>
                        <a:rPr lang="en-US" sz="2000" b="1" baseline="0" dirty="0" smtClean="0">
                          <a:latin typeface="Century Gothic" panose="020B0502020202020204" pitchFamily="34" charset="0"/>
                        </a:rPr>
                        <a:t> </a:t>
                      </a:r>
                      <a:r>
                        <a:rPr lang="en-US" sz="2000" b="1" dirty="0" smtClean="0">
                          <a:latin typeface="Century Gothic" panose="020B0502020202020204" pitchFamily="34" charset="0"/>
                        </a:rPr>
                        <a:t>Million Liters</a:t>
                      </a:r>
                      <a:endParaRPr lang="en-US" sz="2000" b="1" dirty="0">
                        <a:solidFill>
                          <a:schemeClr val="tx1"/>
                        </a:solidFill>
                        <a:latin typeface="Century Gothic" pitchFamily="34" charset="0"/>
                      </a:endParaRPr>
                    </a:p>
                  </a:txBody>
                  <a:tcPr marL="68580" marR="68580">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6200000" scaled="1"/>
                      <a:tileRect/>
                    </a:gradFill>
                  </a:tcPr>
                </a:tc>
                <a:tc gridSpan="2">
                  <a:txBody>
                    <a:bodyPr/>
                    <a:lstStyle/>
                    <a:p>
                      <a:pPr algn="ctr"/>
                      <a:r>
                        <a:rPr lang="en-US" sz="2000" b="1" dirty="0" smtClean="0">
                          <a:latin typeface="Century Gothic" panose="020B0502020202020204" pitchFamily="34" charset="0"/>
                        </a:rPr>
                        <a:t>ETHANOL PRICE, Rs./Lit</a:t>
                      </a:r>
                      <a:endParaRPr lang="en-US" sz="2000" b="1" dirty="0">
                        <a:solidFill>
                          <a:schemeClr val="tx1"/>
                        </a:solidFill>
                        <a:latin typeface="Century Gothic" pitchFamily="34" charset="0"/>
                      </a:endParaRPr>
                    </a:p>
                  </a:txBody>
                  <a:tcPr marL="68580" marR="68580">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6200000" scaled="1"/>
                      <a:tileRect/>
                    </a:gradFill>
                  </a:tcPr>
                </a:tc>
                <a:tc hMerge="1">
                  <a:txBody>
                    <a:bodyPr/>
                    <a:lstStyle/>
                    <a:p>
                      <a:pPr algn="ctr"/>
                      <a:endParaRPr lang="en-US" b="1" dirty="0">
                        <a:solidFill>
                          <a:schemeClr val="tx1"/>
                        </a:solidFill>
                        <a:latin typeface="Century Gothic" pitchFamily="34" charset="0"/>
                      </a:endParaRPr>
                    </a:p>
                  </a:txBody>
                  <a:tcPr>
                    <a:solidFill>
                      <a:srgbClr val="00B050"/>
                    </a:solidFill>
                  </a:tcPr>
                </a:tc>
                <a:extLst>
                  <a:ext uri="{0D108BD9-81ED-4DB2-BD59-A6C34878D82A}">
                    <a16:rowId xmlns="" xmlns:a16="http://schemas.microsoft.com/office/drawing/2014/main" val="10000"/>
                  </a:ext>
                </a:extLst>
              </a:tr>
              <a:tr h="28504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r>
                        <a:rPr lang="en-US" sz="2000" b="1" dirty="0" smtClean="0">
                          <a:latin typeface="Century Gothic" panose="020B0502020202020204" pitchFamily="34" charset="0"/>
                        </a:rPr>
                        <a:t>Basic</a:t>
                      </a:r>
                      <a:endParaRPr lang="en-US" sz="2000" b="1" dirty="0">
                        <a:solidFill>
                          <a:schemeClr val="tx1"/>
                        </a:solidFill>
                        <a:latin typeface="Century Gothic" pitchFamily="34" charset="0"/>
                      </a:endParaRPr>
                    </a:p>
                  </a:txBody>
                  <a:tcPr marL="68580" marR="68580">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6200000" scaled="1"/>
                      <a:tileRect/>
                    </a:gradFill>
                  </a:tcPr>
                </a:tc>
                <a:tc>
                  <a:txBody>
                    <a:bodyPr/>
                    <a:lstStyle/>
                    <a:p>
                      <a:pPr algn="ctr"/>
                      <a:r>
                        <a:rPr lang="en-US" sz="2000" b="1" dirty="0" smtClean="0">
                          <a:latin typeface="Century Gothic" panose="020B0502020202020204" pitchFamily="34" charset="0"/>
                        </a:rPr>
                        <a:t>Landed</a:t>
                      </a:r>
                      <a:endParaRPr lang="en-US" sz="2000" b="1" dirty="0">
                        <a:solidFill>
                          <a:schemeClr val="tx1"/>
                        </a:solidFill>
                        <a:latin typeface="Century Gothic" pitchFamily="34" charset="0"/>
                      </a:endParaRPr>
                    </a:p>
                  </a:txBody>
                  <a:tcPr marL="68580" marR="68580">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6200000" scaled="1"/>
                      <a:tileRect/>
                    </a:gradFill>
                  </a:tcPr>
                </a:tc>
                <a:extLst>
                  <a:ext uri="{0D108BD9-81ED-4DB2-BD59-A6C34878D82A}">
                    <a16:rowId xmlns="" xmlns:a16="http://schemas.microsoft.com/office/drawing/2014/main" val="10001"/>
                  </a:ext>
                </a:extLst>
              </a:tr>
              <a:tr h="346007">
                <a:tc>
                  <a:txBody>
                    <a:bodyPr/>
                    <a:lstStyle/>
                    <a:p>
                      <a:pPr algn="ctr"/>
                      <a:r>
                        <a:rPr lang="en-US" sz="2000" b="1" dirty="0" smtClean="0">
                          <a:latin typeface="Century Gothic" panose="020B0502020202020204" pitchFamily="34" charset="0"/>
                        </a:rPr>
                        <a:t>1</a:t>
                      </a:r>
                      <a:endParaRPr lang="en-US" sz="2000" b="1" dirty="0">
                        <a:latin typeface="Century Gothic" pitchFamily="34" charset="0"/>
                      </a:endParaRPr>
                    </a:p>
                  </a:txBody>
                  <a:tcPr marL="68580" marR="68580">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6200000" scaled="1"/>
                      <a:tileRect/>
                    </a:gradFill>
                  </a:tcPr>
                </a:tc>
                <a:tc>
                  <a:txBody>
                    <a:bodyPr/>
                    <a:lstStyle/>
                    <a:p>
                      <a:pPr algn="ctr"/>
                      <a:r>
                        <a:rPr lang="en-US" sz="2000" b="1" dirty="0" smtClean="0">
                          <a:latin typeface="Century Gothic" panose="020B0502020202020204" pitchFamily="34" charset="0"/>
                        </a:rPr>
                        <a:t>2004-05</a:t>
                      </a:r>
                      <a:endParaRPr lang="en-US" sz="2000" b="1" dirty="0">
                        <a:latin typeface="Century Gothic" pitchFamily="34" charset="0"/>
                      </a:endParaRPr>
                    </a:p>
                  </a:txBody>
                  <a:tcPr marL="68580" marR="68580">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a:endParaRPr lang="en-US" sz="2000" b="1" dirty="0">
                        <a:latin typeface="Century Gothic" pitchFamily="34" charset="0"/>
                      </a:endParaRPr>
                    </a:p>
                  </a:txBody>
                  <a:tcPr marL="68580" marR="68580">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a:r>
                        <a:rPr lang="en-US" sz="2000" b="1" dirty="0" smtClean="0">
                          <a:latin typeface="Century Gothic" panose="020B0502020202020204" pitchFamily="34" charset="0"/>
                        </a:rPr>
                        <a:t>18.0</a:t>
                      </a:r>
                      <a:endParaRPr lang="en-US" sz="2000" b="1" dirty="0">
                        <a:latin typeface="Century Gothic" pitchFamily="34" charset="0"/>
                      </a:endParaRPr>
                    </a:p>
                  </a:txBody>
                  <a:tcPr marL="68580" marR="68580">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a:r>
                        <a:rPr lang="en-US" sz="2000" b="1" dirty="0" smtClean="0">
                          <a:latin typeface="Century Gothic" panose="020B0502020202020204" pitchFamily="34" charset="0"/>
                        </a:rPr>
                        <a:t>NA</a:t>
                      </a:r>
                      <a:endParaRPr lang="en-US" sz="2000" b="1" dirty="0">
                        <a:latin typeface="Century Gothic" pitchFamily="34" charset="0"/>
                      </a:endParaRPr>
                    </a:p>
                  </a:txBody>
                  <a:tcPr marL="68580" marR="68580">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extLst>
                  <a:ext uri="{0D108BD9-81ED-4DB2-BD59-A6C34878D82A}">
                    <a16:rowId xmlns="" xmlns:a16="http://schemas.microsoft.com/office/drawing/2014/main" val="10002"/>
                  </a:ext>
                </a:extLst>
              </a:tr>
              <a:tr h="330767">
                <a:tc>
                  <a:txBody>
                    <a:bodyPr/>
                    <a:lstStyle/>
                    <a:p>
                      <a:pPr algn="ctr"/>
                      <a:r>
                        <a:rPr lang="en-US" sz="2000" b="1" dirty="0" smtClean="0">
                          <a:latin typeface="Century Gothic" panose="020B0502020202020204" pitchFamily="34" charset="0"/>
                        </a:rPr>
                        <a:t>2</a:t>
                      </a:r>
                      <a:endParaRPr lang="en-US" sz="2000" b="1" dirty="0">
                        <a:latin typeface="Century Gothic" pitchFamily="34" charset="0"/>
                      </a:endParaRPr>
                    </a:p>
                  </a:txBody>
                  <a:tcPr marL="68580" marR="68580">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6200000" scaled="1"/>
                      <a:tileRect/>
                    </a:gradFill>
                  </a:tcPr>
                </a:tc>
                <a:tc>
                  <a:txBody>
                    <a:bodyPr/>
                    <a:lstStyle/>
                    <a:p>
                      <a:pPr algn="ctr"/>
                      <a:r>
                        <a:rPr lang="en-US" sz="2000" b="1" dirty="0" smtClean="0">
                          <a:latin typeface="Century Gothic" panose="020B0502020202020204" pitchFamily="34" charset="0"/>
                        </a:rPr>
                        <a:t>2010-11</a:t>
                      </a:r>
                      <a:endParaRPr lang="en-US" sz="2000" b="1" dirty="0">
                        <a:latin typeface="Century Gothic" pitchFamily="34" charset="0"/>
                      </a:endParaRPr>
                    </a:p>
                  </a:txBody>
                  <a:tcPr marL="68580" marR="68580">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a:r>
                        <a:rPr lang="en-US" sz="2000" b="1" kern="1200" dirty="0" smtClean="0">
                          <a:latin typeface="Century Gothic" panose="020B0502020202020204" pitchFamily="34" charset="0"/>
                        </a:rPr>
                        <a:t>1016.6</a:t>
                      </a:r>
                      <a:endParaRPr lang="en-US" sz="2000" b="1" dirty="0">
                        <a:latin typeface="Century Gothic" pitchFamily="34" charset="0"/>
                      </a:endParaRPr>
                    </a:p>
                  </a:txBody>
                  <a:tcPr marL="68580" marR="68580">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a:r>
                        <a:rPr lang="en-US" sz="2000" b="1" dirty="0" smtClean="0">
                          <a:latin typeface="Century Gothic" panose="020B0502020202020204" pitchFamily="34" charset="0"/>
                        </a:rPr>
                        <a:t>27.0</a:t>
                      </a:r>
                      <a:endParaRPr lang="en-US" sz="2000" b="1" dirty="0">
                        <a:latin typeface="Century Gothic" pitchFamily="34" charset="0"/>
                      </a:endParaRPr>
                    </a:p>
                  </a:txBody>
                  <a:tcPr marL="68580" marR="68580">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a:r>
                        <a:rPr lang="en-US" sz="2000" b="1" dirty="0" smtClean="0">
                          <a:latin typeface="Century Gothic" panose="020B0502020202020204" pitchFamily="34" charset="0"/>
                        </a:rPr>
                        <a:t>31.82</a:t>
                      </a:r>
                      <a:endParaRPr lang="en-US" sz="2000" b="1" dirty="0">
                        <a:latin typeface="Century Gothic" pitchFamily="34" charset="0"/>
                      </a:endParaRPr>
                    </a:p>
                  </a:txBody>
                  <a:tcPr marL="68580" marR="68580">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extLst>
                  <a:ext uri="{0D108BD9-81ED-4DB2-BD59-A6C34878D82A}">
                    <a16:rowId xmlns="" xmlns:a16="http://schemas.microsoft.com/office/drawing/2014/main" val="10003"/>
                  </a:ext>
                </a:extLst>
              </a:tr>
              <a:tr h="315527">
                <a:tc>
                  <a:txBody>
                    <a:bodyPr/>
                    <a:lstStyle/>
                    <a:p>
                      <a:pPr algn="ctr"/>
                      <a:r>
                        <a:rPr lang="en-US" sz="2000" b="1" dirty="0" smtClean="0">
                          <a:latin typeface="Century Gothic" panose="020B0502020202020204" pitchFamily="34" charset="0"/>
                        </a:rPr>
                        <a:t>3</a:t>
                      </a:r>
                      <a:endParaRPr lang="en-US" sz="2000" b="1" dirty="0">
                        <a:latin typeface="Century Gothic" pitchFamily="34" charset="0"/>
                      </a:endParaRPr>
                    </a:p>
                  </a:txBody>
                  <a:tcPr marL="68580" marR="68580">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6200000" scaled="1"/>
                      <a:tileRect/>
                    </a:gradFill>
                  </a:tcPr>
                </a:tc>
                <a:tc>
                  <a:txBody>
                    <a:bodyPr/>
                    <a:lstStyle/>
                    <a:p>
                      <a:pPr algn="ctr"/>
                      <a:r>
                        <a:rPr lang="en-US" sz="2000" b="1" dirty="0" smtClean="0">
                          <a:latin typeface="Century Gothic" panose="020B0502020202020204" pitchFamily="34" charset="0"/>
                        </a:rPr>
                        <a:t>2011-12</a:t>
                      </a:r>
                      <a:endParaRPr lang="en-US" sz="2000" b="1" dirty="0">
                        <a:latin typeface="Century Gothic" pitchFamily="34" charset="0"/>
                      </a:endParaRPr>
                    </a:p>
                  </a:txBody>
                  <a:tcPr marL="68580" marR="68580">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a:r>
                        <a:rPr lang="en-US" sz="2000" b="1" kern="1200" dirty="0" smtClean="0">
                          <a:latin typeface="Century Gothic" panose="020B0502020202020204" pitchFamily="34" charset="0"/>
                        </a:rPr>
                        <a:t>1036.5</a:t>
                      </a:r>
                      <a:endParaRPr lang="en-US" sz="2000" b="1" dirty="0">
                        <a:latin typeface="Century Gothic" pitchFamily="34" charset="0"/>
                      </a:endParaRPr>
                    </a:p>
                  </a:txBody>
                  <a:tcPr marL="68580" marR="68580">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a:r>
                        <a:rPr lang="en-US" sz="2000" b="1" dirty="0" smtClean="0">
                          <a:latin typeface="Century Gothic" panose="020B0502020202020204" pitchFamily="34" charset="0"/>
                        </a:rPr>
                        <a:t>27.0</a:t>
                      </a:r>
                      <a:endParaRPr lang="en-US" sz="2000" b="1" dirty="0">
                        <a:latin typeface="Century Gothic" pitchFamily="34" charset="0"/>
                      </a:endParaRPr>
                    </a:p>
                  </a:txBody>
                  <a:tcPr marL="68580" marR="68580">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a:r>
                        <a:rPr lang="en-US" sz="2000" b="1" dirty="0" smtClean="0">
                          <a:latin typeface="Century Gothic" panose="020B0502020202020204" pitchFamily="34" charset="0"/>
                        </a:rPr>
                        <a:t>31.82</a:t>
                      </a:r>
                      <a:endParaRPr lang="en-US" sz="2000" b="1" dirty="0">
                        <a:latin typeface="Century Gothic" pitchFamily="34" charset="0"/>
                      </a:endParaRPr>
                    </a:p>
                  </a:txBody>
                  <a:tcPr marL="68580" marR="68580">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extLst>
                  <a:ext uri="{0D108BD9-81ED-4DB2-BD59-A6C34878D82A}">
                    <a16:rowId xmlns="" xmlns:a16="http://schemas.microsoft.com/office/drawing/2014/main" val="10004"/>
                  </a:ext>
                </a:extLst>
              </a:tr>
              <a:tr h="376487">
                <a:tc>
                  <a:txBody>
                    <a:bodyPr/>
                    <a:lstStyle/>
                    <a:p>
                      <a:pPr algn="ctr"/>
                      <a:r>
                        <a:rPr lang="en-US" sz="2000" b="1" dirty="0" smtClean="0">
                          <a:latin typeface="Century Gothic" panose="020B0502020202020204" pitchFamily="34" charset="0"/>
                        </a:rPr>
                        <a:t>4</a:t>
                      </a:r>
                      <a:endParaRPr lang="en-US" sz="2000" b="1" dirty="0">
                        <a:latin typeface="Century Gothic" pitchFamily="34" charset="0"/>
                      </a:endParaRPr>
                    </a:p>
                  </a:txBody>
                  <a:tcPr marL="68580" marR="68580">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6200000" scaled="1"/>
                      <a:tileRect/>
                    </a:gradFill>
                  </a:tcPr>
                </a:tc>
                <a:tc>
                  <a:txBody>
                    <a:bodyPr/>
                    <a:lstStyle/>
                    <a:p>
                      <a:pPr algn="ctr"/>
                      <a:r>
                        <a:rPr lang="en-US" sz="2000" b="1" dirty="0" smtClean="0">
                          <a:latin typeface="Century Gothic" panose="020B0502020202020204" pitchFamily="34" charset="0"/>
                        </a:rPr>
                        <a:t>1012-13</a:t>
                      </a:r>
                      <a:endParaRPr lang="en-US" sz="2000" b="1" dirty="0">
                        <a:latin typeface="Century Gothic" pitchFamily="34" charset="0"/>
                      </a:endParaRPr>
                    </a:p>
                  </a:txBody>
                  <a:tcPr marL="68580" marR="68580">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a:r>
                        <a:rPr lang="en-US" sz="2000" b="1" kern="1200" dirty="0" smtClean="0">
                          <a:latin typeface="Century Gothic" panose="020B0502020202020204" pitchFamily="34" charset="0"/>
                        </a:rPr>
                        <a:t>1404.1</a:t>
                      </a:r>
                      <a:endParaRPr lang="en-US" sz="2000" b="1" dirty="0">
                        <a:latin typeface="Century Gothic" pitchFamily="34" charset="0"/>
                      </a:endParaRPr>
                    </a:p>
                  </a:txBody>
                  <a:tcPr marL="68580" marR="68580">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a:r>
                        <a:rPr lang="en-US" sz="2000" b="1" dirty="0" smtClean="0">
                          <a:latin typeface="Century Gothic" panose="020B0502020202020204" pitchFamily="34" charset="0"/>
                        </a:rPr>
                        <a:t>27.0</a:t>
                      </a:r>
                      <a:endParaRPr lang="en-US" sz="2000" b="1" dirty="0">
                        <a:latin typeface="Century Gothic" pitchFamily="34" charset="0"/>
                      </a:endParaRPr>
                    </a:p>
                  </a:txBody>
                  <a:tcPr marL="68580" marR="68580">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a:r>
                        <a:rPr lang="en-US" sz="2000" b="1" dirty="0" smtClean="0">
                          <a:latin typeface="Century Gothic" panose="020B0502020202020204" pitchFamily="34" charset="0"/>
                        </a:rPr>
                        <a:t>31.82</a:t>
                      </a:r>
                      <a:endParaRPr lang="en-US" sz="2000" b="1" dirty="0">
                        <a:latin typeface="Century Gothic" pitchFamily="34" charset="0"/>
                      </a:endParaRPr>
                    </a:p>
                  </a:txBody>
                  <a:tcPr marL="68580" marR="68580">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extLst>
                  <a:ext uri="{0D108BD9-81ED-4DB2-BD59-A6C34878D82A}">
                    <a16:rowId xmlns="" xmlns:a16="http://schemas.microsoft.com/office/drawing/2014/main" val="10005"/>
                  </a:ext>
                </a:extLst>
              </a:tr>
              <a:tr h="361247">
                <a:tc>
                  <a:txBody>
                    <a:bodyPr/>
                    <a:lstStyle/>
                    <a:p>
                      <a:pPr algn="ctr"/>
                      <a:r>
                        <a:rPr lang="en-US" sz="2000" b="1" dirty="0" smtClean="0">
                          <a:latin typeface="Century Gothic" panose="020B0502020202020204" pitchFamily="34" charset="0"/>
                        </a:rPr>
                        <a:t>5</a:t>
                      </a:r>
                      <a:endParaRPr lang="en-US" sz="2000" b="1" dirty="0">
                        <a:latin typeface="Century Gothic" pitchFamily="34" charset="0"/>
                      </a:endParaRPr>
                    </a:p>
                  </a:txBody>
                  <a:tcPr marL="68580" marR="68580">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6200000" scaled="1"/>
                      <a:tileRect/>
                    </a:gradFill>
                  </a:tcPr>
                </a:tc>
                <a:tc>
                  <a:txBody>
                    <a:bodyPr/>
                    <a:lstStyle/>
                    <a:p>
                      <a:pPr algn="ctr"/>
                      <a:r>
                        <a:rPr lang="en-US" sz="2000" b="1" dirty="0" smtClean="0">
                          <a:latin typeface="Century Gothic" panose="020B0502020202020204" pitchFamily="34" charset="0"/>
                        </a:rPr>
                        <a:t>2013-14</a:t>
                      </a:r>
                      <a:endParaRPr lang="en-US" sz="2000" b="1" dirty="0">
                        <a:latin typeface="Century Gothic" pitchFamily="34" charset="0"/>
                      </a:endParaRPr>
                    </a:p>
                  </a:txBody>
                  <a:tcPr marL="68580" marR="68580">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a:r>
                        <a:rPr lang="en-US" sz="2000" b="1" kern="1200" dirty="0" smtClean="0">
                          <a:latin typeface="Century Gothic" panose="020B0502020202020204" pitchFamily="34" charset="0"/>
                        </a:rPr>
                        <a:t>1332.5</a:t>
                      </a:r>
                      <a:endParaRPr lang="en-US" sz="2000" b="1" dirty="0">
                        <a:latin typeface="Century Gothic" pitchFamily="34" charset="0"/>
                      </a:endParaRPr>
                    </a:p>
                  </a:txBody>
                  <a:tcPr marL="68580" marR="68580">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a:r>
                        <a:rPr lang="en-US" sz="2000" b="1" dirty="0" smtClean="0">
                          <a:latin typeface="Century Gothic" panose="020B0502020202020204" pitchFamily="34" charset="0"/>
                        </a:rPr>
                        <a:t>41.0</a:t>
                      </a:r>
                      <a:endParaRPr lang="en-US" sz="2000" b="1" dirty="0">
                        <a:latin typeface="Century Gothic" pitchFamily="34" charset="0"/>
                      </a:endParaRPr>
                    </a:p>
                  </a:txBody>
                  <a:tcPr marL="68580" marR="68580">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a:r>
                        <a:rPr lang="en-US" sz="2000" b="1" dirty="0" smtClean="0">
                          <a:latin typeface="Century Gothic" panose="020B0502020202020204" pitchFamily="34" charset="0"/>
                        </a:rPr>
                        <a:t>49.50</a:t>
                      </a:r>
                      <a:endParaRPr lang="en-US" sz="2000" b="1" dirty="0">
                        <a:latin typeface="Century Gothic" pitchFamily="34" charset="0"/>
                      </a:endParaRPr>
                    </a:p>
                  </a:txBody>
                  <a:tcPr marL="68580" marR="68580">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extLst>
                  <a:ext uri="{0D108BD9-81ED-4DB2-BD59-A6C34878D82A}">
                    <a16:rowId xmlns="" xmlns:a16="http://schemas.microsoft.com/office/drawing/2014/main" val="10006"/>
                  </a:ext>
                </a:extLst>
              </a:tr>
              <a:tr h="346007">
                <a:tc>
                  <a:txBody>
                    <a:bodyPr/>
                    <a:lstStyle/>
                    <a:p>
                      <a:pPr algn="ctr"/>
                      <a:r>
                        <a:rPr lang="en-US" sz="2000" b="1" dirty="0" smtClean="0">
                          <a:latin typeface="Century Gothic" panose="020B0502020202020204" pitchFamily="34" charset="0"/>
                        </a:rPr>
                        <a:t>6</a:t>
                      </a:r>
                      <a:endParaRPr lang="en-US" sz="2000" b="1" dirty="0">
                        <a:latin typeface="Century Gothic" pitchFamily="34" charset="0"/>
                      </a:endParaRPr>
                    </a:p>
                  </a:txBody>
                  <a:tcPr marL="68580" marR="68580">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6200000" scaled="1"/>
                      <a:tileRect/>
                    </a:gradFill>
                  </a:tcPr>
                </a:tc>
                <a:tc>
                  <a:txBody>
                    <a:bodyPr/>
                    <a:lstStyle/>
                    <a:p>
                      <a:pPr algn="ctr"/>
                      <a:r>
                        <a:rPr lang="en-US" sz="2000" b="1" dirty="0" smtClean="0">
                          <a:latin typeface="Century Gothic" panose="020B0502020202020204" pitchFamily="34" charset="0"/>
                        </a:rPr>
                        <a:t>2014-15</a:t>
                      </a:r>
                      <a:endParaRPr lang="en-US" sz="2000" b="1" dirty="0">
                        <a:latin typeface="Century Gothic" pitchFamily="34" charset="0"/>
                      </a:endParaRPr>
                    </a:p>
                  </a:txBody>
                  <a:tcPr marL="68580" marR="68580">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a:r>
                        <a:rPr lang="en-US" sz="2000" b="1" kern="1200" dirty="0" smtClean="0">
                          <a:latin typeface="Century Gothic" panose="020B0502020202020204" pitchFamily="34" charset="0"/>
                        </a:rPr>
                        <a:t>1559.4*</a:t>
                      </a:r>
                      <a:endParaRPr lang="en-US" sz="2000" b="1" dirty="0">
                        <a:latin typeface="Century Gothic" pitchFamily="34" charset="0"/>
                      </a:endParaRPr>
                    </a:p>
                  </a:txBody>
                  <a:tcPr marL="68580" marR="68580">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a:r>
                        <a:rPr lang="en-US" sz="2000" b="1" dirty="0" smtClean="0">
                          <a:latin typeface="Century Gothic" panose="020B0502020202020204" pitchFamily="34" charset="0"/>
                        </a:rPr>
                        <a:t>41.0</a:t>
                      </a:r>
                      <a:endParaRPr lang="en-US" sz="2000" b="1" dirty="0">
                        <a:latin typeface="Century Gothic" pitchFamily="34" charset="0"/>
                      </a:endParaRPr>
                    </a:p>
                  </a:txBody>
                  <a:tcPr marL="68580" marR="68580">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a:r>
                        <a:rPr lang="en-US" sz="2000" b="1" dirty="0" smtClean="0">
                          <a:latin typeface="Century Gothic" panose="020B0502020202020204" pitchFamily="34" charset="0"/>
                        </a:rPr>
                        <a:t>49.50</a:t>
                      </a:r>
                      <a:endParaRPr lang="en-US" sz="2000" b="1" dirty="0">
                        <a:latin typeface="Century Gothic" pitchFamily="34" charset="0"/>
                      </a:endParaRPr>
                    </a:p>
                  </a:txBody>
                  <a:tcPr marL="68580" marR="68580">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extLst>
                  <a:ext uri="{0D108BD9-81ED-4DB2-BD59-A6C34878D82A}">
                    <a16:rowId xmlns="" xmlns:a16="http://schemas.microsoft.com/office/drawing/2014/main" val="10007"/>
                  </a:ext>
                </a:extLst>
              </a:tr>
              <a:tr h="324553">
                <a:tc>
                  <a:txBody>
                    <a:bodyPr/>
                    <a:lstStyle/>
                    <a:p>
                      <a:pPr algn="ctr"/>
                      <a:r>
                        <a:rPr lang="en-US" sz="2000" b="1" dirty="0" smtClean="0">
                          <a:latin typeface="Century Gothic" panose="020B0502020202020204" pitchFamily="34" charset="0"/>
                        </a:rPr>
                        <a:t>7</a:t>
                      </a:r>
                      <a:endParaRPr lang="en-US" sz="2000" b="1" dirty="0">
                        <a:latin typeface="Century Gothic" pitchFamily="34" charset="0"/>
                      </a:endParaRPr>
                    </a:p>
                  </a:txBody>
                  <a:tcPr marL="68580" marR="68580">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6200000" scaled="1"/>
                      <a:tileRect/>
                    </a:gradFill>
                  </a:tcPr>
                </a:tc>
                <a:tc>
                  <a:txBody>
                    <a:bodyPr/>
                    <a:lstStyle/>
                    <a:p>
                      <a:pPr algn="ctr"/>
                      <a:r>
                        <a:rPr lang="en-US" sz="2000" b="1" dirty="0" smtClean="0">
                          <a:latin typeface="Century Gothic" panose="020B0502020202020204" pitchFamily="34" charset="0"/>
                        </a:rPr>
                        <a:t>1015-16</a:t>
                      </a:r>
                      <a:endParaRPr lang="en-US" sz="2000" b="1" dirty="0">
                        <a:latin typeface="Century Gothic" pitchFamily="34" charset="0"/>
                      </a:endParaRPr>
                    </a:p>
                  </a:txBody>
                  <a:tcPr marL="68580" marR="68580">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a:r>
                        <a:rPr lang="en-US" sz="2000" b="1" kern="1200" dirty="0" smtClean="0">
                          <a:latin typeface="Century Gothic" panose="020B0502020202020204" pitchFamily="34" charset="0"/>
                        </a:rPr>
                        <a:t>2656.3#</a:t>
                      </a:r>
                      <a:endParaRPr lang="en-US" sz="2000" b="1" dirty="0">
                        <a:latin typeface="Century Gothic" pitchFamily="34" charset="0"/>
                      </a:endParaRPr>
                    </a:p>
                  </a:txBody>
                  <a:tcPr marL="68580" marR="68580">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a:r>
                        <a:rPr lang="en-US" sz="2000" b="1" dirty="0" smtClean="0">
                          <a:latin typeface="Century Gothic" panose="020B0502020202020204" pitchFamily="34" charset="0"/>
                        </a:rPr>
                        <a:t>42.0/45.37 (ED)</a:t>
                      </a:r>
                      <a:endParaRPr lang="en-US" sz="2000" b="1" dirty="0">
                        <a:latin typeface="Century Gothic" pitchFamily="34" charset="0"/>
                      </a:endParaRPr>
                    </a:p>
                  </a:txBody>
                  <a:tcPr marL="68580" marR="68580">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a:r>
                        <a:rPr lang="en-US" sz="2000" b="1" dirty="0" smtClean="0">
                          <a:latin typeface="Century Gothic" panose="020B0502020202020204" pitchFamily="34" charset="0"/>
                        </a:rPr>
                        <a:t>49.50</a:t>
                      </a:r>
                      <a:endParaRPr lang="en-US" sz="2000" b="1" dirty="0">
                        <a:latin typeface="Century Gothic" pitchFamily="34" charset="0"/>
                      </a:endParaRPr>
                    </a:p>
                  </a:txBody>
                  <a:tcPr marL="68580" marR="68580">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extLst>
                  <a:ext uri="{0D108BD9-81ED-4DB2-BD59-A6C34878D82A}">
                    <a16:rowId xmlns="" xmlns:a16="http://schemas.microsoft.com/office/drawing/2014/main" val="10008"/>
                  </a:ext>
                </a:extLst>
              </a:tr>
              <a:tr h="385513">
                <a:tc>
                  <a:txBody>
                    <a:bodyPr/>
                    <a:lstStyle/>
                    <a:p>
                      <a:pPr algn="ctr"/>
                      <a:r>
                        <a:rPr lang="en-US" sz="2000" b="1" dirty="0" smtClean="0">
                          <a:latin typeface="Century Gothic" panose="020B0502020202020204" pitchFamily="34" charset="0"/>
                        </a:rPr>
                        <a:t>8 </a:t>
                      </a:r>
                      <a:endParaRPr lang="en-US" sz="2000" b="1" dirty="0">
                        <a:latin typeface="Century Gothic" pitchFamily="34" charset="0"/>
                      </a:endParaRPr>
                    </a:p>
                  </a:txBody>
                  <a:tcPr marL="68580" marR="68580">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6200000" scaled="1"/>
                      <a:tileRect/>
                    </a:gradFill>
                  </a:tcPr>
                </a:tc>
                <a:tc>
                  <a:txBody>
                    <a:bodyPr/>
                    <a:lstStyle/>
                    <a:p>
                      <a:pPr algn="ctr"/>
                      <a:r>
                        <a:rPr lang="en-US" sz="2000" b="1" dirty="0" smtClean="0">
                          <a:latin typeface="Century Gothic" panose="020B0502020202020204" pitchFamily="34" charset="0"/>
                        </a:rPr>
                        <a:t>2016-17</a:t>
                      </a:r>
                      <a:endParaRPr lang="en-US" sz="2000" b="1" dirty="0">
                        <a:latin typeface="Century Gothic" pitchFamily="34" charset="0"/>
                      </a:endParaRPr>
                    </a:p>
                  </a:txBody>
                  <a:tcPr marL="68580" marR="68580">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a:r>
                        <a:rPr lang="en-US" sz="2000" b="1" kern="1200" dirty="0" smtClean="0">
                          <a:latin typeface="Century Gothic" panose="020B0502020202020204" pitchFamily="34" charset="0"/>
                        </a:rPr>
                        <a:t>2808.9#</a:t>
                      </a:r>
                      <a:endParaRPr lang="en-US" sz="2000" b="1" dirty="0">
                        <a:latin typeface="Century Gothic" pitchFamily="34" charset="0"/>
                      </a:endParaRPr>
                    </a:p>
                  </a:txBody>
                  <a:tcPr marL="68580" marR="68580">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a:r>
                        <a:rPr lang="en-US" sz="2000" b="1" dirty="0" smtClean="0">
                          <a:latin typeface="Century Gothic" panose="020B0502020202020204" pitchFamily="34" charset="0"/>
                        </a:rPr>
                        <a:t>39.0</a:t>
                      </a:r>
                      <a:endParaRPr lang="en-US" sz="2000" b="1" dirty="0">
                        <a:latin typeface="Century Gothic" pitchFamily="34" charset="0"/>
                      </a:endParaRPr>
                    </a:p>
                  </a:txBody>
                  <a:tcPr marL="68580" marR="68580">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a:r>
                        <a:rPr lang="en-US" sz="2000" b="1" dirty="0" smtClean="0">
                          <a:latin typeface="Century Gothic" panose="020B0502020202020204" pitchFamily="34" charset="0"/>
                        </a:rPr>
                        <a:t>46.95</a:t>
                      </a:r>
                      <a:endParaRPr lang="en-US" sz="2000" b="1" dirty="0">
                        <a:latin typeface="Century Gothic" pitchFamily="34" charset="0"/>
                      </a:endParaRPr>
                    </a:p>
                  </a:txBody>
                  <a:tcPr marL="68580" marR="68580">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extLst>
                  <a:ext uri="{0D108BD9-81ED-4DB2-BD59-A6C34878D82A}">
                    <a16:rowId xmlns="" xmlns:a16="http://schemas.microsoft.com/office/drawing/2014/main" val="10009"/>
                  </a:ext>
                </a:extLst>
              </a:tr>
              <a:tr h="376487">
                <a:tc>
                  <a:txBody>
                    <a:bodyPr/>
                    <a:lstStyle/>
                    <a:p>
                      <a:pPr algn="ctr"/>
                      <a:r>
                        <a:rPr lang="en-US" sz="2000" b="1" dirty="0" smtClean="0">
                          <a:latin typeface="Century Gothic" panose="020B0502020202020204" pitchFamily="34" charset="0"/>
                        </a:rPr>
                        <a:t>9</a:t>
                      </a:r>
                      <a:endParaRPr lang="en-US" sz="2000" b="1" dirty="0">
                        <a:latin typeface="Century Gothic" pitchFamily="34" charset="0"/>
                      </a:endParaRPr>
                    </a:p>
                  </a:txBody>
                  <a:tcPr marL="68580" marR="68580">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6200000" scaled="1"/>
                      <a:tileRect/>
                    </a:gradFill>
                  </a:tcPr>
                </a:tc>
                <a:tc>
                  <a:txBody>
                    <a:bodyPr/>
                    <a:lstStyle/>
                    <a:p>
                      <a:pPr algn="ctr"/>
                      <a:r>
                        <a:rPr lang="en-US" sz="2000" b="1" dirty="0" smtClean="0">
                          <a:latin typeface="Century Gothic" panose="020B0502020202020204" pitchFamily="34" charset="0"/>
                        </a:rPr>
                        <a:t>2017-18</a:t>
                      </a:r>
                      <a:endParaRPr lang="en-US" sz="2000" b="1" dirty="0">
                        <a:latin typeface="Century Gothic" pitchFamily="34" charset="0"/>
                      </a:endParaRPr>
                    </a:p>
                  </a:txBody>
                  <a:tcPr marL="68580" marR="68580">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a:r>
                        <a:rPr lang="en-US" sz="2000" b="1" dirty="0" smtClean="0">
                          <a:latin typeface="Century Gothic" panose="020B0502020202020204" pitchFamily="34" charset="0"/>
                        </a:rPr>
                        <a:t>3136.0#</a:t>
                      </a:r>
                      <a:endParaRPr lang="en-US" sz="2000" b="1" dirty="0">
                        <a:solidFill>
                          <a:schemeClr val="tx1"/>
                        </a:solidFill>
                        <a:latin typeface="Century Gothic" pitchFamily="34" charset="0"/>
                      </a:endParaRPr>
                    </a:p>
                  </a:txBody>
                  <a:tcPr marL="68580" marR="68580">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a:r>
                        <a:rPr lang="en-US" sz="2000" b="1" dirty="0" smtClean="0">
                          <a:latin typeface="Century Gothic" panose="020B0502020202020204" pitchFamily="34" charset="0"/>
                        </a:rPr>
                        <a:t>40.85</a:t>
                      </a:r>
                      <a:endParaRPr lang="en-US" sz="2000" b="1" dirty="0">
                        <a:latin typeface="Century Gothic" pitchFamily="34" charset="0"/>
                      </a:endParaRPr>
                    </a:p>
                  </a:txBody>
                  <a:tcPr marL="68580" marR="68580">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a:r>
                        <a:rPr lang="en-US" sz="2000" b="1" dirty="0" smtClean="0">
                          <a:latin typeface="Century Gothic" panose="020B0502020202020204" pitchFamily="34" charset="0"/>
                        </a:rPr>
                        <a:t>48.69</a:t>
                      </a:r>
                      <a:endParaRPr lang="en-US" sz="2000" b="1" dirty="0">
                        <a:latin typeface="Century Gothic" pitchFamily="34" charset="0"/>
                      </a:endParaRPr>
                    </a:p>
                  </a:txBody>
                  <a:tcPr marL="68580" marR="68580">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extLst>
                  <a:ext uri="{0D108BD9-81ED-4DB2-BD59-A6C34878D82A}">
                    <a16:rowId xmlns="" xmlns:a16="http://schemas.microsoft.com/office/drawing/2014/main" val="10010"/>
                  </a:ext>
                </a:extLst>
              </a:tr>
              <a:tr h="818447">
                <a:tc>
                  <a:txBody>
                    <a:bodyPr/>
                    <a:lstStyle/>
                    <a:p>
                      <a:pPr algn="ctr"/>
                      <a:r>
                        <a:rPr lang="en-US" sz="2000" b="1" dirty="0" smtClean="0">
                          <a:latin typeface="Century Gothic" panose="020B0502020202020204" pitchFamily="34" charset="0"/>
                        </a:rPr>
                        <a:t>10</a:t>
                      </a:r>
                      <a:endParaRPr lang="en-US" sz="2000" b="1" dirty="0">
                        <a:latin typeface="Century Gothic" pitchFamily="34" charset="0"/>
                      </a:endParaRPr>
                    </a:p>
                  </a:txBody>
                  <a:tcPr marL="68580" marR="68580">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6200000" scaled="1"/>
                      <a:tileRect/>
                    </a:gradFill>
                  </a:tcPr>
                </a:tc>
                <a:tc>
                  <a:txBody>
                    <a:bodyPr/>
                    <a:lstStyle/>
                    <a:p>
                      <a:pPr algn="ctr"/>
                      <a:r>
                        <a:rPr lang="en-US" sz="2000" b="1" dirty="0" smtClean="0">
                          <a:latin typeface="Century Gothic" panose="020B0502020202020204" pitchFamily="34" charset="0"/>
                        </a:rPr>
                        <a:t>2018-19</a:t>
                      </a:r>
                      <a:endParaRPr lang="en-US" sz="2000" b="1" dirty="0">
                        <a:latin typeface="Century Gothic" pitchFamily="34" charset="0"/>
                      </a:endParaRPr>
                    </a:p>
                  </a:txBody>
                  <a:tcPr marL="68580" marR="68580">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a:r>
                        <a:rPr lang="en-US" sz="2000" b="1" dirty="0" smtClean="0">
                          <a:latin typeface="Century Gothic" panose="020B0502020202020204" pitchFamily="34" charset="0"/>
                        </a:rPr>
                        <a:t>3292.6#</a:t>
                      </a:r>
                    </a:p>
                    <a:p>
                      <a:pPr algn="ctr"/>
                      <a:r>
                        <a:rPr lang="en-US" sz="2000" b="1" dirty="0" smtClean="0">
                          <a:latin typeface="Century Gothic" panose="020B0502020202020204" pitchFamily="34" charset="0"/>
                        </a:rPr>
                        <a:t>DFPD guidelines of 18-</a:t>
                      </a:r>
                      <a:r>
                        <a:rPr lang="en-US" sz="2000" b="1" baseline="0" dirty="0" smtClean="0">
                          <a:latin typeface="Century Gothic" panose="020B0502020202020204" pitchFamily="34" charset="0"/>
                        </a:rPr>
                        <a:t>09-2018</a:t>
                      </a:r>
                      <a:endParaRPr lang="en-US" sz="2000" b="1" baseline="0" dirty="0">
                        <a:latin typeface="Century Gothic" pitchFamily="34" charset="0"/>
                      </a:endParaRPr>
                    </a:p>
                  </a:txBody>
                  <a:tcPr marL="68580" marR="68580">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a:r>
                        <a:rPr lang="en-US" sz="1900" b="1" dirty="0" smtClean="0">
                          <a:latin typeface="Century Gothic" panose="020B0502020202020204" pitchFamily="34" charset="0"/>
                        </a:rPr>
                        <a:t>59.13 (SJ)/</a:t>
                      </a:r>
                    </a:p>
                    <a:p>
                      <a:pPr algn="ctr"/>
                      <a:r>
                        <a:rPr lang="en-US" sz="1900" b="1" dirty="0" smtClean="0">
                          <a:latin typeface="Century Gothic" panose="020B0502020202020204" pitchFamily="34" charset="0"/>
                        </a:rPr>
                        <a:t>52.43 (BH &amp; Partial SJ) / 43.46</a:t>
                      </a:r>
                      <a:r>
                        <a:rPr lang="en-US" sz="1900" b="1" baseline="0" dirty="0" smtClean="0">
                          <a:latin typeface="Century Gothic" panose="020B0502020202020204" pitchFamily="34" charset="0"/>
                        </a:rPr>
                        <a:t> (C)/47.13 (DG)</a:t>
                      </a:r>
                      <a:endParaRPr lang="en-US" sz="1900" b="1" dirty="0">
                        <a:latin typeface="Century Gothic" pitchFamily="34" charset="0"/>
                      </a:endParaRPr>
                    </a:p>
                  </a:txBody>
                  <a:tcPr marL="68580" marR="68580">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a:r>
                        <a:rPr lang="en-US" sz="2000" b="1" dirty="0" smtClean="0">
                          <a:latin typeface="Century Gothic" panose="020B0502020202020204" pitchFamily="34" charset="0"/>
                        </a:rPr>
                        <a:t>???</a:t>
                      </a:r>
                      <a:endParaRPr lang="en-US" sz="2000" b="1" dirty="0">
                        <a:solidFill>
                          <a:srgbClr val="C00000"/>
                        </a:solidFill>
                        <a:latin typeface="Century Gothic" pitchFamily="34" charset="0"/>
                      </a:endParaRPr>
                    </a:p>
                  </a:txBody>
                  <a:tcPr marL="68580" marR="68580">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extLst>
                  <a:ext uri="{0D108BD9-81ED-4DB2-BD59-A6C34878D82A}">
                    <a16:rowId xmlns="" xmlns:a16="http://schemas.microsoft.com/office/drawing/2014/main" val="10011"/>
                  </a:ext>
                </a:extLst>
              </a:tr>
            </a:tbl>
          </a:graphicData>
        </a:graphic>
      </p:graphicFrame>
      <p:sp>
        <p:nvSpPr>
          <p:cNvPr id="7" name="TextBox 6"/>
          <p:cNvSpPr txBox="1"/>
          <p:nvPr/>
        </p:nvSpPr>
        <p:spPr>
          <a:xfrm>
            <a:off x="381000" y="6324600"/>
            <a:ext cx="8534400" cy="307777"/>
          </a:xfrm>
          <a:prstGeom prst="rect">
            <a:avLst/>
          </a:prstGeom>
          <a:noFill/>
        </p:spPr>
        <p:txBody>
          <a:bodyPr wrap="square" rtlCol="0">
            <a:spAutoFit/>
          </a:bodyPr>
          <a:lstStyle/>
          <a:p>
            <a:r>
              <a:rPr lang="en-US" sz="1400" b="1" dirty="0" smtClean="0"/>
              <a:t># Requirement for 10 % Blending    * Includes requirement for up to 10% blending in Six States.</a:t>
            </a:r>
            <a:endParaRPr lang="en-US" sz="1400" b="1" dirty="0"/>
          </a:p>
        </p:txBody>
      </p:sp>
    </p:spTree>
  </p:cSld>
  <p:clrMapOvr>
    <a:masterClrMapping/>
  </p:clrMapOvr>
  <mc:AlternateContent xmlns:mc="http://schemas.openxmlformats.org/markup-compatibility/2006">
    <mc:Choice xmlns=""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txBox="1">
            <a:spLocks noChangeArrowheads="1"/>
          </p:cNvSpPr>
          <p:nvPr/>
        </p:nvSpPr>
        <p:spPr bwMode="auto">
          <a:xfrm>
            <a:off x="1657352" y="0"/>
            <a:ext cx="5829300" cy="6400800"/>
          </a:xfrm>
          <a:prstGeom prst="rect">
            <a:avLst/>
          </a:prstGeom>
          <a:noFill/>
          <a:ln w="9525">
            <a:noFill/>
            <a:miter lim="800000"/>
            <a:headEnd/>
            <a:tailEnd/>
          </a:ln>
        </p:spPr>
        <p:txBody>
          <a:bodyPr/>
          <a:lstStyle/>
          <a:p>
            <a:r>
              <a:rPr lang="en-US" sz="2800">
                <a:solidFill>
                  <a:srgbClr val="FF3300"/>
                </a:solidFill>
                <a:latin typeface="Bookman Old Style" pitchFamily="18" charset="0"/>
              </a:rPr>
              <a:t/>
            </a:r>
            <a:br>
              <a:rPr lang="en-US" sz="2800">
                <a:solidFill>
                  <a:srgbClr val="FF3300"/>
                </a:solidFill>
                <a:latin typeface="Bookman Old Style" pitchFamily="18" charset="0"/>
              </a:rPr>
            </a:br>
            <a:r>
              <a:rPr lang="en-US" sz="2800">
                <a:solidFill>
                  <a:srgbClr val="FF3300"/>
                </a:solidFill>
                <a:latin typeface="Bookman Old Style" pitchFamily="18" charset="0"/>
              </a:rPr>
              <a:t/>
            </a:r>
            <a:br>
              <a:rPr lang="en-US" sz="2800">
                <a:solidFill>
                  <a:srgbClr val="FF3300"/>
                </a:solidFill>
                <a:latin typeface="Bookman Old Style" pitchFamily="18" charset="0"/>
              </a:rPr>
            </a:br>
            <a:r>
              <a:rPr lang="en-US" sz="2800">
                <a:solidFill>
                  <a:srgbClr val="FF3300"/>
                </a:solidFill>
                <a:latin typeface="Bookman Old Style" pitchFamily="18" charset="0"/>
              </a:rPr>
              <a:t/>
            </a:r>
            <a:br>
              <a:rPr lang="en-US" sz="2800">
                <a:solidFill>
                  <a:srgbClr val="FF3300"/>
                </a:solidFill>
                <a:latin typeface="Bookman Old Style" pitchFamily="18" charset="0"/>
              </a:rPr>
            </a:br>
            <a:r>
              <a:rPr lang="en-US" sz="2800">
                <a:solidFill>
                  <a:srgbClr val="FF3300"/>
                </a:solidFill>
                <a:latin typeface="Bookman Old Style" pitchFamily="18" charset="0"/>
              </a:rPr>
              <a:t/>
            </a:r>
            <a:br>
              <a:rPr lang="en-US" sz="2800">
                <a:solidFill>
                  <a:srgbClr val="FF3300"/>
                </a:solidFill>
                <a:latin typeface="Bookman Old Style" pitchFamily="18" charset="0"/>
              </a:rPr>
            </a:br>
            <a:r>
              <a:rPr lang="en-US" sz="2800">
                <a:solidFill>
                  <a:srgbClr val="FF3300"/>
                </a:solidFill>
                <a:latin typeface="Bookman Old Style" pitchFamily="18" charset="0"/>
              </a:rPr>
              <a:t/>
            </a:r>
            <a:br>
              <a:rPr lang="en-US" sz="2800">
                <a:solidFill>
                  <a:srgbClr val="FF3300"/>
                </a:solidFill>
                <a:latin typeface="Bookman Old Style" pitchFamily="18" charset="0"/>
              </a:rPr>
            </a:br>
            <a:r>
              <a:rPr lang="en-US" sz="2800">
                <a:solidFill>
                  <a:srgbClr val="FF3300"/>
                </a:solidFill>
                <a:latin typeface="Bookman Old Style" pitchFamily="18" charset="0"/>
              </a:rPr>
              <a:t/>
            </a:r>
            <a:br>
              <a:rPr lang="en-US" sz="2800">
                <a:solidFill>
                  <a:srgbClr val="FF3300"/>
                </a:solidFill>
                <a:latin typeface="Bookman Old Style" pitchFamily="18" charset="0"/>
              </a:rPr>
            </a:br>
            <a:r>
              <a:rPr lang="en-US" sz="2800">
                <a:solidFill>
                  <a:srgbClr val="FF3300"/>
                </a:solidFill>
                <a:latin typeface="Bookman Old Style" pitchFamily="18" charset="0"/>
              </a:rPr>
              <a:t/>
            </a:r>
            <a:br>
              <a:rPr lang="en-US" sz="2800">
                <a:solidFill>
                  <a:srgbClr val="FF3300"/>
                </a:solidFill>
                <a:latin typeface="Bookman Old Style" pitchFamily="18" charset="0"/>
              </a:rPr>
            </a:br>
            <a:r>
              <a:rPr lang="en-US" sz="2800">
                <a:solidFill>
                  <a:srgbClr val="FF3300"/>
                </a:solidFill>
                <a:latin typeface="Bookman Old Style" pitchFamily="18" charset="0"/>
              </a:rPr>
              <a:t/>
            </a:r>
            <a:br>
              <a:rPr lang="en-US" sz="2800">
                <a:solidFill>
                  <a:srgbClr val="FF3300"/>
                </a:solidFill>
                <a:latin typeface="Bookman Old Style" pitchFamily="18" charset="0"/>
              </a:rPr>
            </a:br>
            <a:r>
              <a:rPr lang="en-US" sz="2800">
                <a:solidFill>
                  <a:srgbClr val="FF3300"/>
                </a:solidFill>
                <a:latin typeface="Bookman Old Style" pitchFamily="18" charset="0"/>
              </a:rPr>
              <a:t/>
            </a:r>
            <a:br>
              <a:rPr lang="en-US" sz="2800">
                <a:solidFill>
                  <a:srgbClr val="FF3300"/>
                </a:solidFill>
                <a:latin typeface="Bookman Old Style" pitchFamily="18" charset="0"/>
              </a:rPr>
            </a:br>
            <a:r>
              <a:rPr lang="en-US" sz="2800">
                <a:solidFill>
                  <a:srgbClr val="FF3300"/>
                </a:solidFill>
                <a:latin typeface="Bookman Old Style" pitchFamily="18" charset="0"/>
              </a:rPr>
              <a:t/>
            </a:r>
            <a:br>
              <a:rPr lang="en-US" sz="2800">
                <a:solidFill>
                  <a:srgbClr val="FF3300"/>
                </a:solidFill>
                <a:latin typeface="Bookman Old Style" pitchFamily="18" charset="0"/>
              </a:rPr>
            </a:br>
            <a:r>
              <a:rPr lang="en-US" sz="2800">
                <a:solidFill>
                  <a:srgbClr val="FF3300"/>
                </a:solidFill>
                <a:latin typeface="Bookman Old Style" pitchFamily="18" charset="0"/>
              </a:rPr>
              <a:t/>
            </a:r>
            <a:br>
              <a:rPr lang="en-US" sz="2800">
                <a:solidFill>
                  <a:srgbClr val="FF3300"/>
                </a:solidFill>
                <a:latin typeface="Bookman Old Style" pitchFamily="18" charset="0"/>
              </a:rPr>
            </a:br>
            <a:r>
              <a:rPr lang="en-US" sz="2800">
                <a:solidFill>
                  <a:srgbClr val="FF3300"/>
                </a:solidFill>
                <a:latin typeface="Bookman Old Style" pitchFamily="18" charset="0"/>
              </a:rPr>
              <a:t/>
            </a:r>
            <a:br>
              <a:rPr lang="en-US" sz="2800">
                <a:solidFill>
                  <a:srgbClr val="FF3300"/>
                </a:solidFill>
                <a:latin typeface="Bookman Old Style" pitchFamily="18" charset="0"/>
              </a:rPr>
            </a:br>
            <a:endParaRPr lang="en-US" sz="2800">
              <a:solidFill>
                <a:srgbClr val="FF3300"/>
              </a:solidFill>
              <a:latin typeface="Bookman Old Style" pitchFamily="18" charset="0"/>
            </a:endParaRPr>
          </a:p>
        </p:txBody>
      </p:sp>
      <p:sp>
        <p:nvSpPr>
          <p:cNvPr id="4" name="Rectangle 3"/>
          <p:cNvSpPr/>
          <p:nvPr/>
        </p:nvSpPr>
        <p:spPr>
          <a:xfrm>
            <a:off x="762000" y="482025"/>
            <a:ext cx="8077200" cy="584775"/>
          </a:xfrm>
          <a:prstGeom prst="rect">
            <a:avLst/>
          </a:prstGeom>
          <a:solidFill>
            <a:srgbClr val="FFCC00"/>
          </a:solidFill>
          <a:ln w="19050">
            <a:solidFill>
              <a:srgbClr val="00B0F0"/>
            </a:solidFill>
          </a:ln>
          <a:effectLst>
            <a:glow rad="635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scene3d>
              <a:camera prst="orthographicFront"/>
              <a:lightRig rig="threePt" dir="t"/>
            </a:scene3d>
            <a:sp3d extrusionH="57150">
              <a:bevelT w="38100" h="38100"/>
            </a:sp3d>
          </a:bodyPr>
          <a:lstStyle/>
          <a:p>
            <a:pPr algn="ctr">
              <a:defRPr/>
            </a:pPr>
            <a:r>
              <a:rPr lang="en-US" sz="3200" b="1" dirty="0" smtClean="0">
                <a:solidFill>
                  <a:srgbClr val="00B0F0"/>
                </a:solidFill>
                <a:effectLst>
                  <a:outerShdw blurRad="50800" dist="38100" dir="2700000" algn="tl" rotWithShape="0">
                    <a:prstClr val="black">
                      <a:alpha val="40000"/>
                    </a:prstClr>
                  </a:outerShdw>
                </a:effectLst>
                <a:latin typeface="Century Gothic" pitchFamily="34" charset="0"/>
              </a:rPr>
              <a:t>AGENDA</a:t>
            </a:r>
            <a:endParaRPr lang="en-US" sz="3200" b="1" dirty="0">
              <a:solidFill>
                <a:srgbClr val="00B0F0"/>
              </a:solidFill>
              <a:effectLst>
                <a:outerShdw blurRad="50800" dist="38100" dir="2700000" algn="tl" rotWithShape="0">
                  <a:prstClr val="black">
                    <a:alpha val="40000"/>
                  </a:prstClr>
                </a:outerShdw>
              </a:effectLst>
              <a:latin typeface="Century Gothic" pitchFamily="34" charset="0"/>
            </a:endParaRPr>
          </a:p>
        </p:txBody>
      </p:sp>
      <p:sp>
        <p:nvSpPr>
          <p:cNvPr id="9" name="TextBox 8"/>
          <p:cNvSpPr txBox="1"/>
          <p:nvPr/>
        </p:nvSpPr>
        <p:spPr>
          <a:xfrm>
            <a:off x="762000" y="1233368"/>
            <a:ext cx="8001000" cy="4016484"/>
          </a:xfrm>
          <a:prstGeom prst="rect">
            <a:avLst/>
          </a:prstGeom>
          <a:noFill/>
        </p:spPr>
        <p:txBody>
          <a:bodyPr wrap="square" rtlCol="0">
            <a:spAutoFit/>
          </a:bodyPr>
          <a:lstStyle/>
          <a:p>
            <a:pPr marL="465138" indent="-465138" algn="just">
              <a:spcBef>
                <a:spcPts val="600"/>
              </a:spcBef>
              <a:spcAft>
                <a:spcPts val="0"/>
              </a:spcAft>
              <a:buClr>
                <a:srgbClr val="C00000"/>
              </a:buClr>
              <a:buFont typeface="Wingdings" pitchFamily="2" charset="2"/>
              <a:buChar char="q"/>
            </a:pPr>
            <a:r>
              <a:rPr lang="en-US" sz="2200" b="1" dirty="0" smtClean="0">
                <a:latin typeface="Century Gothic" pitchFamily="34" charset="0"/>
              </a:rPr>
              <a:t>Indian Sugar surplus Vs Global sugar surplus.</a:t>
            </a:r>
          </a:p>
          <a:p>
            <a:pPr marL="465138" indent="-465138" algn="just">
              <a:spcBef>
                <a:spcPts val="600"/>
              </a:spcBef>
              <a:spcAft>
                <a:spcPts val="0"/>
              </a:spcAft>
              <a:buClr>
                <a:srgbClr val="C00000"/>
              </a:buClr>
              <a:buFont typeface="Wingdings" pitchFamily="2" charset="2"/>
              <a:buChar char="q"/>
            </a:pPr>
            <a:r>
              <a:rPr lang="en-US" sz="2200" b="1" dirty="0" smtClean="0">
                <a:latin typeface="Century Gothic" pitchFamily="34" charset="0"/>
              </a:rPr>
              <a:t>BH Molasses route advantages.</a:t>
            </a:r>
          </a:p>
          <a:p>
            <a:pPr marL="465138" indent="-465138" algn="just">
              <a:spcBef>
                <a:spcPts val="600"/>
              </a:spcBef>
              <a:spcAft>
                <a:spcPts val="0"/>
              </a:spcAft>
              <a:buClr>
                <a:srgbClr val="C00000"/>
              </a:buClr>
              <a:buFont typeface="Wingdings" pitchFamily="2" charset="2"/>
              <a:buChar char="q"/>
            </a:pPr>
            <a:r>
              <a:rPr lang="en-US" sz="2200" b="1" dirty="0" smtClean="0">
                <a:latin typeface="Century Gothic" pitchFamily="34" charset="0"/>
              </a:rPr>
              <a:t>Partial Sugarcane Juice route .</a:t>
            </a:r>
          </a:p>
          <a:p>
            <a:pPr marL="465138" indent="-465138" algn="just">
              <a:spcBef>
                <a:spcPts val="600"/>
              </a:spcBef>
              <a:spcAft>
                <a:spcPts val="0"/>
              </a:spcAft>
              <a:buClr>
                <a:srgbClr val="C00000"/>
              </a:buClr>
              <a:buFont typeface="Wingdings" pitchFamily="2" charset="2"/>
              <a:buChar char="q"/>
            </a:pPr>
            <a:r>
              <a:rPr lang="en-US" sz="2200" b="1" dirty="0" smtClean="0">
                <a:latin typeface="Century Gothic" pitchFamily="34" charset="0"/>
              </a:rPr>
              <a:t>BH molasses route Vs Partial Sugarcane Juice route .</a:t>
            </a:r>
          </a:p>
          <a:p>
            <a:pPr marL="465138" indent="-465138" algn="just">
              <a:spcBef>
                <a:spcPts val="600"/>
              </a:spcBef>
              <a:spcAft>
                <a:spcPts val="0"/>
              </a:spcAft>
              <a:buClr>
                <a:srgbClr val="C00000"/>
              </a:buClr>
              <a:buFont typeface="Wingdings" pitchFamily="2" charset="2"/>
              <a:buChar char="q"/>
            </a:pPr>
            <a:r>
              <a:rPr lang="en-US" sz="2200" b="1" dirty="0" smtClean="0">
                <a:latin typeface="Century Gothic" pitchFamily="34" charset="0"/>
              </a:rPr>
              <a:t>Sugar recovery formula.</a:t>
            </a:r>
          </a:p>
          <a:p>
            <a:pPr marL="465138" indent="-465138" algn="just">
              <a:spcBef>
                <a:spcPts val="600"/>
              </a:spcBef>
              <a:spcAft>
                <a:spcPts val="0"/>
              </a:spcAft>
              <a:buClr>
                <a:srgbClr val="C00000"/>
              </a:buClr>
              <a:buFont typeface="Wingdings" pitchFamily="2" charset="2"/>
              <a:buChar char="q"/>
            </a:pPr>
            <a:r>
              <a:rPr lang="en-US" sz="2200" b="1" dirty="0" smtClean="0">
                <a:latin typeface="Century Gothic" pitchFamily="34" charset="0"/>
              </a:rPr>
              <a:t>Enhanced capacity of distilleries with BH molasses and SJ.</a:t>
            </a:r>
          </a:p>
          <a:p>
            <a:pPr marL="465138" indent="-465138" algn="just">
              <a:spcBef>
                <a:spcPts val="600"/>
              </a:spcBef>
              <a:spcAft>
                <a:spcPts val="0"/>
              </a:spcAft>
              <a:buClr>
                <a:srgbClr val="C00000"/>
              </a:buClr>
              <a:buFont typeface="Wingdings" pitchFamily="2" charset="2"/>
              <a:buChar char="q"/>
            </a:pPr>
            <a:r>
              <a:rPr lang="en-US" sz="2200" b="1" dirty="0" smtClean="0">
                <a:latin typeface="Century Gothic" pitchFamily="34" charset="0"/>
              </a:rPr>
              <a:t>Choice of sugarcane processing routes for ethanol production under Indian conditions.</a:t>
            </a:r>
          </a:p>
          <a:p>
            <a:pPr marL="465138" indent="-465138" algn="just">
              <a:spcBef>
                <a:spcPts val="600"/>
              </a:spcBef>
              <a:spcAft>
                <a:spcPts val="0"/>
              </a:spcAft>
              <a:buClr>
                <a:srgbClr val="C00000"/>
              </a:buClr>
              <a:buFont typeface="Wingdings" pitchFamily="2" charset="2"/>
              <a:buChar char="q"/>
            </a:pPr>
            <a:r>
              <a:rPr lang="en-US" sz="2200" b="1" dirty="0" smtClean="0">
                <a:latin typeface="Century Gothic" pitchFamily="34" charset="0"/>
              </a:rPr>
              <a:t>Conclusions.</a:t>
            </a:r>
          </a:p>
        </p:txBody>
      </p:sp>
    </p:spTree>
  </p:cSld>
  <p:clrMapOvr>
    <a:masterClrMapping/>
  </p:clrMapOvr>
  <mc:AlternateContent xmlns:mc="http://schemas.openxmlformats.org/markup-compatibility/2006">
    <mc:Choice xmlns=""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458199" cy="609600"/>
          </a:xfrm>
          <a:solidFill>
            <a:srgbClr val="FFC000"/>
          </a:solidFill>
          <a:ln w="12700">
            <a:solidFill>
              <a:srgbClr val="00B0F0"/>
            </a:solidFill>
          </a:ln>
          <a:effectLst>
            <a:glow rad="635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scene3d>
              <a:camera prst="orthographicFront"/>
              <a:lightRig rig="threePt" dir="t"/>
            </a:scene3d>
            <a:sp3d extrusionH="57150">
              <a:bevelT w="38100" h="38100"/>
            </a:sp3d>
          </a:bodyPr>
          <a:lstStyle/>
          <a:p>
            <a:pPr algn="ctr"/>
            <a:r>
              <a:rPr lang="en-US" sz="3200" dirty="0" smtClean="0">
                <a:solidFill>
                  <a:srgbClr val="00B0F0"/>
                </a:solidFill>
                <a:latin typeface="Century Gothic" pitchFamily="34" charset="0"/>
              </a:rPr>
              <a:t>INDIAN SUGAR BALANCE SHEET 2018-19</a:t>
            </a:r>
            <a:endParaRPr lang="en-US" sz="3200" dirty="0">
              <a:solidFill>
                <a:srgbClr val="00B0F0"/>
              </a:solidFill>
              <a:latin typeface="Century Gothic" pitchFamily="34" charset="0"/>
            </a:endParaRPr>
          </a:p>
        </p:txBody>
      </p:sp>
      <p:graphicFrame>
        <p:nvGraphicFramePr>
          <p:cNvPr id="4" name="Table 3"/>
          <p:cNvGraphicFramePr>
            <a:graphicFrameLocks noGrp="1"/>
          </p:cNvGraphicFramePr>
          <p:nvPr>
            <p:extLst>
              <p:ext uri="{D42A27DB-BD31-4B8C-83A1-F6EECF244321}">
                <p14:modId xmlns="" xmlns:p14="http://schemas.microsoft.com/office/powerpoint/2010/main" val="865943694"/>
              </p:ext>
            </p:extLst>
          </p:nvPr>
        </p:nvGraphicFramePr>
        <p:xfrm>
          <a:off x="381000" y="1306610"/>
          <a:ext cx="8458200" cy="5170390"/>
        </p:xfrm>
        <a:graphic>
          <a:graphicData uri="http://schemas.openxmlformats.org/drawingml/2006/table">
            <a:tbl>
              <a:tblPr firstRow="1" bandRow="1">
                <a:effectLst>
                  <a:innerShdw blurRad="114300">
                    <a:prstClr val="black"/>
                  </a:innerShdw>
                </a:effectLst>
                <a:tableStyleId>{5940675A-B579-460E-94D1-54222C63F5DA}</a:tableStyleId>
              </a:tblPr>
              <a:tblGrid>
                <a:gridCol w="872253">
                  <a:extLst>
                    <a:ext uri="{9D8B030D-6E8A-4147-A177-3AD203B41FA5}">
                      <a16:colId xmlns="" xmlns:a16="http://schemas.microsoft.com/office/drawing/2014/main" val="20000"/>
                    </a:ext>
                  </a:extLst>
                </a:gridCol>
                <a:gridCol w="4766547">
                  <a:extLst>
                    <a:ext uri="{9D8B030D-6E8A-4147-A177-3AD203B41FA5}">
                      <a16:colId xmlns="" xmlns:a16="http://schemas.microsoft.com/office/drawing/2014/main" val="20001"/>
                    </a:ext>
                  </a:extLst>
                </a:gridCol>
                <a:gridCol w="2819400">
                  <a:extLst>
                    <a:ext uri="{9D8B030D-6E8A-4147-A177-3AD203B41FA5}">
                      <a16:colId xmlns="" xmlns:a16="http://schemas.microsoft.com/office/drawing/2014/main" val="20002"/>
                    </a:ext>
                  </a:extLst>
                </a:gridCol>
              </a:tblGrid>
              <a:tr h="348063">
                <a:tc>
                  <a:txBody>
                    <a:bodyPr/>
                    <a:lstStyle/>
                    <a:p>
                      <a:pPr algn="ctr"/>
                      <a:r>
                        <a:rPr lang="en-US" sz="2400" b="1" dirty="0" smtClean="0">
                          <a:latin typeface="Century Gothic" panose="020B0502020202020204" pitchFamily="34" charset="0"/>
                        </a:rPr>
                        <a:t>S.</a:t>
                      </a:r>
                      <a:r>
                        <a:rPr lang="en-US" sz="2400" b="1" baseline="0" dirty="0" smtClean="0">
                          <a:latin typeface="Century Gothic" panose="020B0502020202020204" pitchFamily="34" charset="0"/>
                        </a:rPr>
                        <a:t> N.</a:t>
                      </a:r>
                      <a:endParaRPr lang="en-US" sz="2400" b="1" dirty="0">
                        <a:solidFill>
                          <a:schemeClr val="tx1"/>
                        </a:solidFill>
                        <a:latin typeface="Century Gothic" pitchFamily="34" charset="0"/>
                      </a:endParaRPr>
                    </a:p>
                  </a:txBody>
                  <a:tcPr marL="68580" marR="68580">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6200000" scaled="1"/>
                      <a:tileRect/>
                    </a:gradFill>
                  </a:tcPr>
                </a:tc>
                <a:tc>
                  <a:txBody>
                    <a:bodyPr/>
                    <a:lstStyle/>
                    <a:p>
                      <a:pPr algn="ctr"/>
                      <a:r>
                        <a:rPr lang="en-US" sz="2400" b="1" dirty="0" smtClean="0">
                          <a:latin typeface="Century Gothic" panose="020B0502020202020204" pitchFamily="34" charset="0"/>
                        </a:rPr>
                        <a:t>Particulars</a:t>
                      </a:r>
                      <a:endParaRPr lang="en-US" sz="2400" b="1" dirty="0">
                        <a:solidFill>
                          <a:schemeClr val="tx1"/>
                        </a:solidFill>
                        <a:latin typeface="Century Gothic" pitchFamily="34" charset="0"/>
                      </a:endParaRPr>
                    </a:p>
                  </a:txBody>
                  <a:tcPr marL="68580" marR="68580">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6200000" scaled="1"/>
                      <a:tileRect/>
                    </a:gradFill>
                  </a:tcPr>
                </a:tc>
                <a:tc>
                  <a:txBody>
                    <a:bodyPr/>
                    <a:lstStyle/>
                    <a:p>
                      <a:pPr algn="ctr"/>
                      <a:r>
                        <a:rPr lang="en-US" sz="2400" b="1" dirty="0" smtClean="0">
                          <a:latin typeface="Century Gothic" panose="020B0502020202020204" pitchFamily="34" charset="0"/>
                        </a:rPr>
                        <a:t>Million </a:t>
                      </a:r>
                      <a:r>
                        <a:rPr lang="en-US" sz="2400" b="1" dirty="0" err="1" smtClean="0">
                          <a:latin typeface="Century Gothic" panose="020B0502020202020204" pitchFamily="34" charset="0"/>
                        </a:rPr>
                        <a:t>Tonnes</a:t>
                      </a:r>
                      <a:endParaRPr lang="en-US" sz="2400" b="1" dirty="0">
                        <a:solidFill>
                          <a:schemeClr val="tx1"/>
                        </a:solidFill>
                        <a:latin typeface="Century Gothic" pitchFamily="34" charset="0"/>
                      </a:endParaRPr>
                    </a:p>
                  </a:txBody>
                  <a:tcPr marL="68580" marR="68580">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6200000" scaled="1"/>
                      <a:tileRect/>
                    </a:gradFill>
                  </a:tcPr>
                </a:tc>
                <a:extLst>
                  <a:ext uri="{0D108BD9-81ED-4DB2-BD59-A6C34878D82A}">
                    <a16:rowId xmlns="" xmlns:a16="http://schemas.microsoft.com/office/drawing/2014/main" val="10000"/>
                  </a:ext>
                </a:extLst>
              </a:tr>
              <a:tr h="670438">
                <a:tc>
                  <a:txBody>
                    <a:bodyPr/>
                    <a:lstStyle/>
                    <a:p>
                      <a:pPr algn="ctr"/>
                      <a:r>
                        <a:rPr lang="en-US" sz="2400" b="1" dirty="0" smtClean="0">
                          <a:latin typeface="Century Gothic" panose="020B0502020202020204" pitchFamily="34" charset="0"/>
                        </a:rPr>
                        <a:t>1</a:t>
                      </a:r>
                      <a:endParaRPr lang="en-US" sz="2400" b="1" dirty="0">
                        <a:latin typeface="Century Gothic" pitchFamily="34" charset="0"/>
                      </a:endParaRPr>
                    </a:p>
                  </a:txBody>
                  <a:tcPr marL="68580" marR="68580">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6200000" scaled="1"/>
                      <a:tileRect/>
                    </a:gradFill>
                  </a:tcPr>
                </a:tc>
                <a:tc>
                  <a:txBody>
                    <a:bodyPr/>
                    <a:lstStyle/>
                    <a:p>
                      <a:r>
                        <a:rPr lang="en-US" sz="2400" b="1" dirty="0" smtClean="0">
                          <a:latin typeface="Century Gothic" panose="020B0502020202020204" pitchFamily="34" charset="0"/>
                        </a:rPr>
                        <a:t>Opening Balance (on 1</a:t>
                      </a:r>
                      <a:r>
                        <a:rPr lang="en-US" sz="2400" b="1" baseline="30000" dirty="0" smtClean="0">
                          <a:latin typeface="Century Gothic" panose="020B0502020202020204" pitchFamily="34" charset="0"/>
                        </a:rPr>
                        <a:t>st</a:t>
                      </a:r>
                      <a:r>
                        <a:rPr lang="en-US" sz="2400" b="1" dirty="0" smtClean="0">
                          <a:latin typeface="Century Gothic" panose="020B0502020202020204" pitchFamily="34" charset="0"/>
                        </a:rPr>
                        <a:t> Oct, 2018) </a:t>
                      </a:r>
                      <a:endParaRPr lang="en-US" sz="2400" b="1" dirty="0">
                        <a:latin typeface="Century Gothic" pitchFamily="34" charset="0"/>
                      </a:endParaRPr>
                    </a:p>
                  </a:txBody>
                  <a:tcPr marL="68580" marR="68580">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a:r>
                        <a:rPr lang="en-US" sz="2400" b="1" dirty="0" smtClean="0">
                          <a:latin typeface="Century Gothic" panose="020B0502020202020204" pitchFamily="34" charset="0"/>
                        </a:rPr>
                        <a:t>10.264</a:t>
                      </a:r>
                      <a:endParaRPr lang="en-US" sz="2400" b="1" dirty="0">
                        <a:latin typeface="Century Gothic" pitchFamily="34" charset="0"/>
                      </a:endParaRPr>
                    </a:p>
                  </a:txBody>
                  <a:tcPr marL="68580" marR="68580">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extLst>
                  <a:ext uri="{0D108BD9-81ED-4DB2-BD59-A6C34878D82A}">
                    <a16:rowId xmlns="" xmlns:a16="http://schemas.microsoft.com/office/drawing/2014/main" val="10001"/>
                  </a:ext>
                </a:extLst>
              </a:tr>
              <a:tr h="512616">
                <a:tc>
                  <a:txBody>
                    <a:bodyPr/>
                    <a:lstStyle/>
                    <a:p>
                      <a:pPr algn="ctr"/>
                      <a:r>
                        <a:rPr lang="en-US" sz="2400" b="1" dirty="0" smtClean="0">
                          <a:latin typeface="Century Gothic" panose="020B0502020202020204" pitchFamily="34" charset="0"/>
                        </a:rPr>
                        <a:t>2</a:t>
                      </a:r>
                      <a:endParaRPr lang="en-US" sz="2400" b="1" dirty="0">
                        <a:latin typeface="Century Gothic" pitchFamily="34" charset="0"/>
                      </a:endParaRPr>
                    </a:p>
                  </a:txBody>
                  <a:tcPr marL="68580" marR="68580">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6200000" scaled="1"/>
                      <a:tileRect/>
                    </a:gradFill>
                  </a:tcPr>
                </a:tc>
                <a:tc>
                  <a:txBody>
                    <a:bodyPr/>
                    <a:lstStyle/>
                    <a:p>
                      <a:r>
                        <a:rPr lang="en-US" sz="2400" b="1" dirty="0" smtClean="0">
                          <a:latin typeface="Century Gothic" panose="020B0502020202020204" pitchFamily="34" charset="0"/>
                        </a:rPr>
                        <a:t>Estimated Sugar Production</a:t>
                      </a:r>
                      <a:endParaRPr lang="en-US" sz="2400" b="1" dirty="0">
                        <a:latin typeface="Century Gothic" pitchFamily="34" charset="0"/>
                      </a:endParaRPr>
                    </a:p>
                  </a:txBody>
                  <a:tcPr marL="68580" marR="68580">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a:r>
                        <a:rPr lang="en-US" sz="2400" b="1" dirty="0" smtClean="0">
                          <a:latin typeface="Century Gothic" panose="020B0502020202020204" pitchFamily="34" charset="0"/>
                        </a:rPr>
                        <a:t>30.070</a:t>
                      </a:r>
                      <a:endParaRPr lang="en-US" sz="2400" b="1" dirty="0">
                        <a:latin typeface="Century Gothic" pitchFamily="34" charset="0"/>
                      </a:endParaRPr>
                    </a:p>
                  </a:txBody>
                  <a:tcPr marL="68580" marR="68580">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extLst>
                  <a:ext uri="{0D108BD9-81ED-4DB2-BD59-A6C34878D82A}">
                    <a16:rowId xmlns="" xmlns:a16="http://schemas.microsoft.com/office/drawing/2014/main" val="10002"/>
                  </a:ext>
                </a:extLst>
              </a:tr>
              <a:tr h="354794">
                <a:tc>
                  <a:txBody>
                    <a:bodyPr/>
                    <a:lstStyle/>
                    <a:p>
                      <a:pPr algn="ctr"/>
                      <a:r>
                        <a:rPr lang="en-US" sz="2400" b="1" dirty="0" smtClean="0">
                          <a:latin typeface="Century Gothic" panose="020B0502020202020204" pitchFamily="34" charset="0"/>
                        </a:rPr>
                        <a:t>3</a:t>
                      </a:r>
                      <a:endParaRPr lang="en-US" sz="2400" b="1" dirty="0">
                        <a:latin typeface="Century Gothic" pitchFamily="34" charset="0"/>
                      </a:endParaRPr>
                    </a:p>
                  </a:txBody>
                  <a:tcPr marL="68580" marR="68580">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6200000" scaled="1"/>
                      <a:tileRect/>
                    </a:gradFill>
                  </a:tcPr>
                </a:tc>
                <a:tc>
                  <a:txBody>
                    <a:bodyPr/>
                    <a:lstStyle/>
                    <a:p>
                      <a:r>
                        <a:rPr lang="en-US" sz="2400" b="1" dirty="0" smtClean="0">
                          <a:latin typeface="Century Gothic" panose="020B0502020202020204" pitchFamily="34" charset="0"/>
                        </a:rPr>
                        <a:t>Estimated imports</a:t>
                      </a:r>
                      <a:endParaRPr lang="en-US" sz="2400" b="1" dirty="0">
                        <a:latin typeface="Century Gothic" pitchFamily="34" charset="0"/>
                      </a:endParaRPr>
                    </a:p>
                  </a:txBody>
                  <a:tcPr marL="68580" marR="68580">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a:r>
                        <a:rPr lang="en-US" sz="2400" b="1" dirty="0" smtClean="0">
                          <a:latin typeface="Century Gothic" panose="020B0502020202020204" pitchFamily="34" charset="0"/>
                        </a:rPr>
                        <a:t>0.000</a:t>
                      </a:r>
                      <a:endParaRPr lang="en-US" sz="2400" b="1" dirty="0">
                        <a:latin typeface="Century Gothic" pitchFamily="34" charset="0"/>
                      </a:endParaRPr>
                    </a:p>
                  </a:txBody>
                  <a:tcPr marL="68580" marR="68580">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extLst>
                  <a:ext uri="{0D108BD9-81ED-4DB2-BD59-A6C34878D82A}">
                    <a16:rowId xmlns="" xmlns:a16="http://schemas.microsoft.com/office/drawing/2014/main" val="10003"/>
                  </a:ext>
                </a:extLst>
              </a:tr>
              <a:tr h="670438">
                <a:tc>
                  <a:txBody>
                    <a:bodyPr/>
                    <a:lstStyle/>
                    <a:p>
                      <a:pPr algn="ctr"/>
                      <a:r>
                        <a:rPr lang="en-US" sz="2400" b="1" dirty="0" smtClean="0">
                          <a:latin typeface="Century Gothic" panose="020B0502020202020204" pitchFamily="34" charset="0"/>
                        </a:rPr>
                        <a:t>4</a:t>
                      </a:r>
                      <a:endParaRPr lang="en-US" sz="2400" b="1" dirty="0">
                        <a:latin typeface="Century Gothic" pitchFamily="34" charset="0"/>
                      </a:endParaRPr>
                    </a:p>
                  </a:txBody>
                  <a:tcPr marL="68580" marR="68580">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6200000" scaled="1"/>
                      <a:tileRect/>
                    </a:gradFill>
                  </a:tcPr>
                </a:tc>
                <a:tc>
                  <a:txBody>
                    <a:bodyPr/>
                    <a:lstStyle/>
                    <a:p>
                      <a:r>
                        <a:rPr lang="en-US" sz="2400" b="1" dirty="0" smtClean="0">
                          <a:latin typeface="Century Gothic" panose="020B0502020202020204" pitchFamily="34" charset="0"/>
                        </a:rPr>
                        <a:t>Sugar availability during the season</a:t>
                      </a:r>
                      <a:endParaRPr lang="en-US" sz="2400" b="1" dirty="0">
                        <a:latin typeface="Century Gothic" pitchFamily="34" charset="0"/>
                      </a:endParaRPr>
                    </a:p>
                  </a:txBody>
                  <a:tcPr marL="68580" marR="68580">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a:r>
                        <a:rPr lang="en-US" sz="2400" b="1" dirty="0" smtClean="0">
                          <a:latin typeface="Century Gothic" panose="020B0502020202020204" pitchFamily="34" charset="0"/>
                        </a:rPr>
                        <a:t>40.334</a:t>
                      </a:r>
                      <a:endParaRPr lang="en-US" sz="2400" b="1" dirty="0">
                        <a:latin typeface="Century Gothic" pitchFamily="34" charset="0"/>
                      </a:endParaRPr>
                    </a:p>
                  </a:txBody>
                  <a:tcPr marL="68580" marR="68580">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extLst>
                  <a:ext uri="{0D108BD9-81ED-4DB2-BD59-A6C34878D82A}">
                    <a16:rowId xmlns="" xmlns:a16="http://schemas.microsoft.com/office/drawing/2014/main" val="10004"/>
                  </a:ext>
                </a:extLst>
              </a:tr>
              <a:tr h="354794">
                <a:tc>
                  <a:txBody>
                    <a:bodyPr/>
                    <a:lstStyle/>
                    <a:p>
                      <a:pPr algn="ctr"/>
                      <a:r>
                        <a:rPr lang="en-US" sz="2400" b="1" dirty="0" smtClean="0">
                          <a:latin typeface="Century Gothic" panose="020B0502020202020204" pitchFamily="34" charset="0"/>
                        </a:rPr>
                        <a:t>5</a:t>
                      </a:r>
                      <a:endParaRPr lang="en-US" sz="2400" b="1" dirty="0">
                        <a:latin typeface="Century Gothic" pitchFamily="34" charset="0"/>
                      </a:endParaRPr>
                    </a:p>
                  </a:txBody>
                  <a:tcPr marL="68580" marR="68580">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6200000" scaled="1"/>
                      <a:tileRect/>
                    </a:gradFill>
                  </a:tcPr>
                </a:tc>
                <a:tc>
                  <a:txBody>
                    <a:bodyPr/>
                    <a:lstStyle/>
                    <a:p>
                      <a:r>
                        <a:rPr lang="en-US" sz="2400" b="1" dirty="0" smtClean="0">
                          <a:latin typeface="Century Gothic" panose="020B0502020202020204" pitchFamily="34" charset="0"/>
                        </a:rPr>
                        <a:t>Estimated Sugar Sales</a:t>
                      </a:r>
                      <a:endParaRPr lang="en-US" sz="2400" b="1" dirty="0">
                        <a:latin typeface="Century Gothic" pitchFamily="34" charset="0"/>
                      </a:endParaRPr>
                    </a:p>
                  </a:txBody>
                  <a:tcPr marL="68580" marR="68580">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a:r>
                        <a:rPr lang="en-US" sz="2400" b="1" dirty="0" smtClean="0">
                          <a:latin typeface="Century Gothic" panose="020B0502020202020204" pitchFamily="34" charset="0"/>
                        </a:rPr>
                        <a:t>26.000</a:t>
                      </a:r>
                      <a:endParaRPr lang="en-US" sz="2400" b="1" dirty="0">
                        <a:latin typeface="Century Gothic" pitchFamily="34" charset="0"/>
                      </a:endParaRPr>
                    </a:p>
                  </a:txBody>
                  <a:tcPr marL="68580" marR="68580">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extLst>
                  <a:ext uri="{0D108BD9-81ED-4DB2-BD59-A6C34878D82A}">
                    <a16:rowId xmlns="" xmlns:a16="http://schemas.microsoft.com/office/drawing/2014/main" val="10005"/>
                  </a:ext>
                </a:extLst>
              </a:tr>
              <a:tr h="354794">
                <a:tc>
                  <a:txBody>
                    <a:bodyPr/>
                    <a:lstStyle/>
                    <a:p>
                      <a:pPr algn="ctr"/>
                      <a:r>
                        <a:rPr lang="en-US" sz="2400" b="1" dirty="0" smtClean="0">
                          <a:latin typeface="Century Gothic" panose="020B0502020202020204" pitchFamily="34" charset="0"/>
                        </a:rPr>
                        <a:t>6</a:t>
                      </a:r>
                      <a:endParaRPr lang="en-US" sz="2400" b="1" dirty="0">
                        <a:latin typeface="Century Gothic" pitchFamily="34" charset="0"/>
                      </a:endParaRPr>
                    </a:p>
                  </a:txBody>
                  <a:tcPr marL="68580" marR="68580">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6200000" scaled="1"/>
                      <a:tileRect/>
                    </a:gradFill>
                  </a:tcPr>
                </a:tc>
                <a:tc>
                  <a:txBody>
                    <a:bodyPr/>
                    <a:lstStyle/>
                    <a:p>
                      <a:r>
                        <a:rPr lang="en-US" sz="2400" b="1" dirty="0" smtClean="0">
                          <a:latin typeface="Century Gothic" panose="020B0502020202020204" pitchFamily="34" charset="0"/>
                        </a:rPr>
                        <a:t>Exports under MIEQ</a:t>
                      </a:r>
                      <a:endParaRPr lang="en-US" sz="2400" b="1" dirty="0">
                        <a:latin typeface="Century Gothic" pitchFamily="34" charset="0"/>
                      </a:endParaRPr>
                    </a:p>
                  </a:txBody>
                  <a:tcPr marL="68580" marR="68580">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a:r>
                        <a:rPr lang="en-US" sz="2400" b="1" dirty="0" smtClean="0">
                          <a:latin typeface="Century Gothic" panose="020B0502020202020204" pitchFamily="34" charset="0"/>
                        </a:rPr>
                        <a:t>1.000</a:t>
                      </a:r>
                      <a:endParaRPr lang="en-US" sz="2400" b="1" dirty="0">
                        <a:latin typeface="Century Gothic" pitchFamily="34" charset="0"/>
                      </a:endParaRPr>
                    </a:p>
                  </a:txBody>
                  <a:tcPr marL="68580" marR="68580">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extLst>
                  <a:ext uri="{0D108BD9-81ED-4DB2-BD59-A6C34878D82A}">
                    <a16:rowId xmlns="" xmlns:a16="http://schemas.microsoft.com/office/drawing/2014/main" val="10006"/>
                  </a:ext>
                </a:extLst>
              </a:tr>
              <a:tr h="512616">
                <a:tc>
                  <a:txBody>
                    <a:bodyPr/>
                    <a:lstStyle/>
                    <a:p>
                      <a:pPr algn="ctr"/>
                      <a:r>
                        <a:rPr lang="en-US" sz="2400" b="1" dirty="0" smtClean="0">
                          <a:latin typeface="Century Gothic" panose="020B0502020202020204" pitchFamily="34" charset="0"/>
                        </a:rPr>
                        <a:t>7</a:t>
                      </a:r>
                      <a:endParaRPr lang="en-US" sz="2400" b="1" dirty="0">
                        <a:latin typeface="Century Gothic" pitchFamily="34" charset="0"/>
                      </a:endParaRPr>
                    </a:p>
                  </a:txBody>
                  <a:tcPr marL="68580" marR="68580">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6200000" scaled="1"/>
                      <a:tileRect/>
                    </a:gradFill>
                  </a:tcPr>
                </a:tc>
                <a:tc>
                  <a:txBody>
                    <a:bodyPr/>
                    <a:lstStyle/>
                    <a:p>
                      <a:r>
                        <a:rPr lang="en-US" sz="2400" b="1" dirty="0" smtClean="0">
                          <a:latin typeface="Century Gothic" panose="020B0502020202020204" pitchFamily="34" charset="0"/>
                        </a:rPr>
                        <a:t>Total Estimated Off take</a:t>
                      </a:r>
                      <a:endParaRPr lang="en-US" sz="2400" b="1" dirty="0">
                        <a:latin typeface="Century Gothic" pitchFamily="34" charset="0"/>
                      </a:endParaRPr>
                    </a:p>
                  </a:txBody>
                  <a:tcPr marL="68580" marR="68580">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a:r>
                        <a:rPr lang="en-US" sz="2400" b="1" dirty="0" smtClean="0">
                          <a:latin typeface="Century Gothic" panose="020B0502020202020204" pitchFamily="34" charset="0"/>
                        </a:rPr>
                        <a:t>27.000</a:t>
                      </a:r>
                      <a:endParaRPr lang="en-US" sz="2400" b="1" dirty="0">
                        <a:latin typeface="Century Gothic" pitchFamily="34" charset="0"/>
                      </a:endParaRPr>
                    </a:p>
                  </a:txBody>
                  <a:tcPr marL="68580" marR="68580">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extLst>
                  <a:ext uri="{0D108BD9-81ED-4DB2-BD59-A6C34878D82A}">
                    <a16:rowId xmlns="" xmlns:a16="http://schemas.microsoft.com/office/drawing/2014/main" val="10007"/>
                  </a:ext>
                </a:extLst>
              </a:tr>
              <a:tr h="670438">
                <a:tc>
                  <a:txBody>
                    <a:bodyPr/>
                    <a:lstStyle/>
                    <a:p>
                      <a:pPr algn="ctr"/>
                      <a:r>
                        <a:rPr lang="en-US" sz="2400" b="1" dirty="0" smtClean="0">
                          <a:latin typeface="Century Gothic" panose="020B0502020202020204" pitchFamily="34" charset="0"/>
                        </a:rPr>
                        <a:t>8 </a:t>
                      </a:r>
                      <a:endParaRPr lang="en-US" sz="2400" b="1" dirty="0">
                        <a:latin typeface="Century Gothic" pitchFamily="34" charset="0"/>
                      </a:endParaRPr>
                    </a:p>
                  </a:txBody>
                  <a:tcPr marL="68580" marR="68580">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6200000" scaled="1"/>
                      <a:tileRect/>
                    </a:gradFill>
                  </a:tcPr>
                </a:tc>
                <a:tc>
                  <a:txBody>
                    <a:bodyPr/>
                    <a:lstStyle/>
                    <a:p>
                      <a:r>
                        <a:rPr lang="en-US" sz="2400" b="1" dirty="0" smtClean="0">
                          <a:latin typeface="Century Gothic" panose="020B0502020202020204" pitchFamily="34" charset="0"/>
                        </a:rPr>
                        <a:t>Closing Balance </a:t>
                      </a:r>
                      <a:r>
                        <a:rPr lang="en-US" sz="2000" b="1" dirty="0" smtClean="0">
                          <a:latin typeface="Century Gothic" panose="020B0502020202020204" pitchFamily="34" charset="0"/>
                        </a:rPr>
                        <a:t>(30</a:t>
                      </a:r>
                      <a:r>
                        <a:rPr lang="en-US" sz="2000" b="1" baseline="30000" dirty="0" smtClean="0">
                          <a:latin typeface="Century Gothic" panose="020B0502020202020204" pitchFamily="34" charset="0"/>
                        </a:rPr>
                        <a:t>th</a:t>
                      </a:r>
                      <a:r>
                        <a:rPr lang="en-US" sz="2000" b="1" dirty="0" smtClean="0">
                          <a:latin typeface="Century Gothic" panose="020B0502020202020204" pitchFamily="34" charset="0"/>
                        </a:rPr>
                        <a:t> Sept, 2019)</a:t>
                      </a:r>
                      <a:endParaRPr lang="en-US" sz="2000" b="1" dirty="0">
                        <a:latin typeface="Century Gothic" pitchFamily="34" charset="0"/>
                      </a:endParaRPr>
                    </a:p>
                  </a:txBody>
                  <a:tcPr marL="68580" marR="68580">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algn="ctr"/>
                      <a:r>
                        <a:rPr lang="en-US" sz="2400" b="1" dirty="0" smtClean="0">
                          <a:latin typeface="Century Gothic" panose="020B0502020202020204" pitchFamily="34" charset="0"/>
                        </a:rPr>
                        <a:t>13.334</a:t>
                      </a:r>
                      <a:endParaRPr lang="en-US" sz="2400" b="1" dirty="0">
                        <a:latin typeface="Century Gothic" pitchFamily="34" charset="0"/>
                      </a:endParaRPr>
                    </a:p>
                  </a:txBody>
                  <a:tcPr marL="68580" marR="68580">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extLst>
                  <a:ext uri="{0D108BD9-81ED-4DB2-BD59-A6C34878D82A}">
                    <a16:rowId xmlns="" xmlns:a16="http://schemas.microsoft.com/office/drawing/2014/main" val="10008"/>
                  </a:ext>
                </a:extLst>
              </a:tr>
            </a:tbl>
          </a:graphicData>
        </a:graphic>
      </p:graphicFrame>
    </p:spTree>
  </p:cSld>
  <p:clrMapOvr>
    <a:masterClrMapping/>
  </p:clrMapOvr>
  <mc:AlternateContent xmlns:mc="http://schemas.openxmlformats.org/markup-compatibility/2006">
    <mc:Choice xmlns=""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txBox="1">
            <a:spLocks noChangeArrowheads="1"/>
          </p:cNvSpPr>
          <p:nvPr/>
        </p:nvSpPr>
        <p:spPr bwMode="auto">
          <a:xfrm>
            <a:off x="1657352" y="0"/>
            <a:ext cx="5829300" cy="6400800"/>
          </a:xfrm>
          <a:prstGeom prst="rect">
            <a:avLst/>
          </a:prstGeom>
          <a:noFill/>
          <a:ln w="9525">
            <a:noFill/>
            <a:miter lim="800000"/>
            <a:headEnd/>
            <a:tailEnd/>
          </a:ln>
        </p:spPr>
        <p:txBody>
          <a:bodyPr/>
          <a:lstStyle/>
          <a:p>
            <a:r>
              <a:rPr lang="en-US" sz="2800">
                <a:solidFill>
                  <a:srgbClr val="FF3300"/>
                </a:solidFill>
                <a:latin typeface="Bookman Old Style" pitchFamily="18" charset="0"/>
              </a:rPr>
              <a:t/>
            </a:r>
            <a:br>
              <a:rPr lang="en-US" sz="2800">
                <a:solidFill>
                  <a:srgbClr val="FF3300"/>
                </a:solidFill>
                <a:latin typeface="Bookman Old Style" pitchFamily="18" charset="0"/>
              </a:rPr>
            </a:br>
            <a:r>
              <a:rPr lang="en-US" sz="2800">
                <a:solidFill>
                  <a:srgbClr val="FF3300"/>
                </a:solidFill>
                <a:latin typeface="Bookman Old Style" pitchFamily="18" charset="0"/>
              </a:rPr>
              <a:t/>
            </a:r>
            <a:br>
              <a:rPr lang="en-US" sz="2800">
                <a:solidFill>
                  <a:srgbClr val="FF3300"/>
                </a:solidFill>
                <a:latin typeface="Bookman Old Style" pitchFamily="18" charset="0"/>
              </a:rPr>
            </a:br>
            <a:r>
              <a:rPr lang="en-US" sz="2800">
                <a:solidFill>
                  <a:srgbClr val="FF3300"/>
                </a:solidFill>
                <a:latin typeface="Bookman Old Style" pitchFamily="18" charset="0"/>
              </a:rPr>
              <a:t/>
            </a:r>
            <a:br>
              <a:rPr lang="en-US" sz="2800">
                <a:solidFill>
                  <a:srgbClr val="FF3300"/>
                </a:solidFill>
                <a:latin typeface="Bookman Old Style" pitchFamily="18" charset="0"/>
              </a:rPr>
            </a:br>
            <a:r>
              <a:rPr lang="en-US" sz="2800">
                <a:solidFill>
                  <a:srgbClr val="FF3300"/>
                </a:solidFill>
                <a:latin typeface="Bookman Old Style" pitchFamily="18" charset="0"/>
              </a:rPr>
              <a:t/>
            </a:r>
            <a:br>
              <a:rPr lang="en-US" sz="2800">
                <a:solidFill>
                  <a:srgbClr val="FF3300"/>
                </a:solidFill>
                <a:latin typeface="Bookman Old Style" pitchFamily="18" charset="0"/>
              </a:rPr>
            </a:br>
            <a:r>
              <a:rPr lang="en-US" sz="2800">
                <a:solidFill>
                  <a:srgbClr val="FF3300"/>
                </a:solidFill>
                <a:latin typeface="Bookman Old Style" pitchFamily="18" charset="0"/>
              </a:rPr>
              <a:t/>
            </a:r>
            <a:br>
              <a:rPr lang="en-US" sz="2800">
                <a:solidFill>
                  <a:srgbClr val="FF3300"/>
                </a:solidFill>
                <a:latin typeface="Bookman Old Style" pitchFamily="18" charset="0"/>
              </a:rPr>
            </a:br>
            <a:r>
              <a:rPr lang="en-US" sz="2800">
                <a:solidFill>
                  <a:srgbClr val="FF3300"/>
                </a:solidFill>
                <a:latin typeface="Bookman Old Style" pitchFamily="18" charset="0"/>
              </a:rPr>
              <a:t/>
            </a:r>
            <a:br>
              <a:rPr lang="en-US" sz="2800">
                <a:solidFill>
                  <a:srgbClr val="FF3300"/>
                </a:solidFill>
                <a:latin typeface="Bookman Old Style" pitchFamily="18" charset="0"/>
              </a:rPr>
            </a:br>
            <a:r>
              <a:rPr lang="en-US" sz="2800">
                <a:solidFill>
                  <a:srgbClr val="FF3300"/>
                </a:solidFill>
                <a:latin typeface="Bookman Old Style" pitchFamily="18" charset="0"/>
              </a:rPr>
              <a:t/>
            </a:r>
            <a:br>
              <a:rPr lang="en-US" sz="2800">
                <a:solidFill>
                  <a:srgbClr val="FF3300"/>
                </a:solidFill>
                <a:latin typeface="Bookman Old Style" pitchFamily="18" charset="0"/>
              </a:rPr>
            </a:br>
            <a:r>
              <a:rPr lang="en-US" sz="2800">
                <a:solidFill>
                  <a:srgbClr val="FF3300"/>
                </a:solidFill>
                <a:latin typeface="Bookman Old Style" pitchFamily="18" charset="0"/>
              </a:rPr>
              <a:t/>
            </a:r>
            <a:br>
              <a:rPr lang="en-US" sz="2800">
                <a:solidFill>
                  <a:srgbClr val="FF3300"/>
                </a:solidFill>
                <a:latin typeface="Bookman Old Style" pitchFamily="18" charset="0"/>
              </a:rPr>
            </a:br>
            <a:r>
              <a:rPr lang="en-US" sz="2800">
                <a:solidFill>
                  <a:srgbClr val="FF3300"/>
                </a:solidFill>
                <a:latin typeface="Bookman Old Style" pitchFamily="18" charset="0"/>
              </a:rPr>
              <a:t/>
            </a:r>
            <a:br>
              <a:rPr lang="en-US" sz="2800">
                <a:solidFill>
                  <a:srgbClr val="FF3300"/>
                </a:solidFill>
                <a:latin typeface="Bookman Old Style" pitchFamily="18" charset="0"/>
              </a:rPr>
            </a:br>
            <a:r>
              <a:rPr lang="en-US" sz="2800">
                <a:solidFill>
                  <a:srgbClr val="FF3300"/>
                </a:solidFill>
                <a:latin typeface="Bookman Old Style" pitchFamily="18" charset="0"/>
              </a:rPr>
              <a:t/>
            </a:r>
            <a:br>
              <a:rPr lang="en-US" sz="2800">
                <a:solidFill>
                  <a:srgbClr val="FF3300"/>
                </a:solidFill>
                <a:latin typeface="Bookman Old Style" pitchFamily="18" charset="0"/>
              </a:rPr>
            </a:br>
            <a:r>
              <a:rPr lang="en-US" sz="2800">
                <a:solidFill>
                  <a:srgbClr val="FF3300"/>
                </a:solidFill>
                <a:latin typeface="Bookman Old Style" pitchFamily="18" charset="0"/>
              </a:rPr>
              <a:t/>
            </a:r>
            <a:br>
              <a:rPr lang="en-US" sz="2800">
                <a:solidFill>
                  <a:srgbClr val="FF3300"/>
                </a:solidFill>
                <a:latin typeface="Bookman Old Style" pitchFamily="18" charset="0"/>
              </a:rPr>
            </a:br>
            <a:r>
              <a:rPr lang="en-US" sz="2800">
                <a:solidFill>
                  <a:srgbClr val="FF3300"/>
                </a:solidFill>
                <a:latin typeface="Bookman Old Style" pitchFamily="18" charset="0"/>
              </a:rPr>
              <a:t/>
            </a:r>
            <a:br>
              <a:rPr lang="en-US" sz="2800">
                <a:solidFill>
                  <a:srgbClr val="FF3300"/>
                </a:solidFill>
                <a:latin typeface="Bookman Old Style" pitchFamily="18" charset="0"/>
              </a:rPr>
            </a:br>
            <a:endParaRPr lang="en-US" sz="2800">
              <a:solidFill>
                <a:srgbClr val="FF3300"/>
              </a:solidFill>
              <a:latin typeface="Bookman Old Style" pitchFamily="18" charset="0"/>
            </a:endParaRPr>
          </a:p>
        </p:txBody>
      </p:sp>
      <p:sp>
        <p:nvSpPr>
          <p:cNvPr id="4" name="Rectangle 3"/>
          <p:cNvSpPr/>
          <p:nvPr/>
        </p:nvSpPr>
        <p:spPr>
          <a:xfrm>
            <a:off x="762000" y="177225"/>
            <a:ext cx="8077200" cy="584775"/>
          </a:xfrm>
          <a:prstGeom prst="rect">
            <a:avLst/>
          </a:prstGeom>
          <a:solidFill>
            <a:srgbClr val="FFCC00"/>
          </a:solidFill>
          <a:ln w="19050">
            <a:solidFill>
              <a:srgbClr val="00B0F0"/>
            </a:solidFill>
          </a:ln>
          <a:effectLst>
            <a:glow rad="635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scene3d>
              <a:camera prst="orthographicFront"/>
              <a:lightRig rig="threePt" dir="t"/>
            </a:scene3d>
            <a:sp3d extrusionH="57150">
              <a:bevelT w="38100" h="38100"/>
            </a:sp3d>
          </a:bodyPr>
          <a:lstStyle/>
          <a:p>
            <a:pPr algn="ctr">
              <a:defRPr/>
            </a:pPr>
            <a:r>
              <a:rPr lang="en-US" sz="3200" b="1" dirty="0" smtClean="0">
                <a:solidFill>
                  <a:srgbClr val="00B0F0"/>
                </a:solidFill>
                <a:effectLst>
                  <a:outerShdw blurRad="50800" dist="38100" dir="2700000" algn="tl" rotWithShape="0">
                    <a:prstClr val="black">
                      <a:alpha val="40000"/>
                    </a:prstClr>
                  </a:outerShdw>
                </a:effectLst>
                <a:latin typeface="Century Gothic" pitchFamily="34" charset="0"/>
              </a:rPr>
              <a:t>WORLD </a:t>
            </a:r>
            <a:r>
              <a:rPr lang="en-US" sz="3200" b="1" dirty="0">
                <a:solidFill>
                  <a:srgbClr val="00B0F0"/>
                </a:solidFill>
                <a:effectLst>
                  <a:outerShdw blurRad="50800" dist="38100" dir="2700000" algn="tl" rotWithShape="0">
                    <a:prstClr val="black">
                      <a:alpha val="40000"/>
                    </a:prstClr>
                  </a:outerShdw>
                </a:effectLst>
                <a:latin typeface="Century Gothic" pitchFamily="34" charset="0"/>
              </a:rPr>
              <a:t>SUGAR </a:t>
            </a:r>
            <a:r>
              <a:rPr lang="en-US" sz="3200" b="1" dirty="0" smtClean="0">
                <a:solidFill>
                  <a:srgbClr val="00B0F0"/>
                </a:solidFill>
                <a:effectLst>
                  <a:outerShdw blurRad="50800" dist="38100" dir="2700000" algn="tl" rotWithShape="0">
                    <a:prstClr val="black">
                      <a:alpha val="40000"/>
                    </a:prstClr>
                  </a:outerShdw>
                </a:effectLst>
                <a:latin typeface="Century Gothic" pitchFamily="34" charset="0"/>
              </a:rPr>
              <a:t>BALANCE</a:t>
            </a:r>
            <a:endParaRPr lang="en-US" sz="3200" b="1" dirty="0">
              <a:solidFill>
                <a:srgbClr val="00B0F0"/>
              </a:solidFill>
              <a:effectLst>
                <a:outerShdw blurRad="50800" dist="38100" dir="2700000" algn="tl" rotWithShape="0">
                  <a:prstClr val="black">
                    <a:alpha val="40000"/>
                  </a:prstClr>
                </a:outerShdw>
              </a:effectLst>
              <a:latin typeface="Century Gothic" pitchFamily="34" charset="0"/>
            </a:endParaRPr>
          </a:p>
        </p:txBody>
      </p:sp>
      <p:sp>
        <p:nvSpPr>
          <p:cNvPr id="9" name="TextBox 8"/>
          <p:cNvSpPr txBox="1"/>
          <p:nvPr/>
        </p:nvSpPr>
        <p:spPr>
          <a:xfrm>
            <a:off x="228600" y="921633"/>
            <a:ext cx="8763000" cy="5555367"/>
          </a:xfrm>
          <a:prstGeom prst="rect">
            <a:avLst/>
          </a:prstGeom>
          <a:noFill/>
        </p:spPr>
        <p:txBody>
          <a:bodyPr wrap="square" rtlCol="0">
            <a:spAutoFit/>
          </a:bodyPr>
          <a:lstStyle/>
          <a:p>
            <a:pPr marL="465138" indent="-465138" algn="just">
              <a:spcBef>
                <a:spcPts val="600"/>
              </a:spcBef>
              <a:spcAft>
                <a:spcPts val="0"/>
              </a:spcAft>
              <a:buClr>
                <a:srgbClr val="C00000"/>
              </a:buClr>
              <a:buFont typeface="Wingdings" pitchFamily="2" charset="2"/>
              <a:buChar char="q"/>
            </a:pPr>
            <a:r>
              <a:rPr lang="en-US" sz="2200" b="1" dirty="0" smtClean="0">
                <a:latin typeface="Century Gothic" pitchFamily="34" charset="0"/>
              </a:rPr>
              <a:t>Global sugar surplus of 2.64 Million </a:t>
            </a:r>
            <a:r>
              <a:rPr lang="en-US" sz="2200" b="1" dirty="0" err="1" smtClean="0">
                <a:latin typeface="Century Gothic" pitchFamily="34" charset="0"/>
              </a:rPr>
              <a:t>tonnes</a:t>
            </a:r>
            <a:r>
              <a:rPr lang="en-US" sz="2200" b="1" dirty="0" smtClean="0">
                <a:latin typeface="Century Gothic" pitchFamily="34" charset="0"/>
              </a:rPr>
              <a:t> in 2018-19 is forecasted as compared to previous surplus of 19.60 Million </a:t>
            </a:r>
            <a:r>
              <a:rPr lang="en-US" sz="2200" b="1" dirty="0" err="1" smtClean="0">
                <a:latin typeface="Century Gothic" pitchFamily="34" charset="0"/>
              </a:rPr>
              <a:t>tonnes</a:t>
            </a:r>
            <a:r>
              <a:rPr lang="en-US" sz="2200" b="1" dirty="0" smtClean="0">
                <a:latin typeface="Century Gothic" pitchFamily="34" charset="0"/>
              </a:rPr>
              <a:t> in 2017-18.</a:t>
            </a:r>
          </a:p>
          <a:p>
            <a:pPr marL="465138" indent="-465138" algn="just">
              <a:spcBef>
                <a:spcPts val="600"/>
              </a:spcBef>
              <a:spcAft>
                <a:spcPts val="0"/>
              </a:spcAft>
              <a:buClr>
                <a:srgbClr val="C00000"/>
              </a:buClr>
              <a:buFont typeface="Wingdings" pitchFamily="2" charset="2"/>
              <a:buChar char="q"/>
            </a:pPr>
            <a:r>
              <a:rPr lang="en-US" sz="2200" b="1" dirty="0" smtClean="0">
                <a:latin typeface="Century Gothic" pitchFamily="34" charset="0"/>
              </a:rPr>
              <a:t>As a result, world raw sugar prices will still remain depressed.</a:t>
            </a:r>
          </a:p>
          <a:p>
            <a:pPr marL="465138" indent="-465138" algn="just">
              <a:spcBef>
                <a:spcPts val="600"/>
              </a:spcBef>
              <a:spcAft>
                <a:spcPts val="0"/>
              </a:spcAft>
              <a:buClr>
                <a:srgbClr val="C00000"/>
              </a:buClr>
              <a:buFont typeface="Wingdings" pitchFamily="2" charset="2"/>
              <a:buChar char="q"/>
            </a:pPr>
            <a:r>
              <a:rPr lang="en-US" sz="2200" b="1" dirty="0" smtClean="0">
                <a:latin typeface="Century Gothic" pitchFamily="34" charset="0"/>
              </a:rPr>
              <a:t>This surplus is mainly due to soaring sugar production in India followed by Thailand and EU.</a:t>
            </a:r>
          </a:p>
          <a:p>
            <a:pPr marL="465138" indent="-465138" algn="just">
              <a:spcBef>
                <a:spcPts val="600"/>
              </a:spcBef>
              <a:spcAft>
                <a:spcPts val="0"/>
              </a:spcAft>
              <a:buClr>
                <a:srgbClr val="C00000"/>
              </a:buClr>
              <a:buFont typeface="Wingdings" pitchFamily="2" charset="2"/>
              <a:buChar char="q"/>
            </a:pPr>
            <a:r>
              <a:rPr lang="en-US" sz="2200" b="1" dirty="0" smtClean="0">
                <a:latin typeface="Century Gothic" pitchFamily="34" charset="0"/>
              </a:rPr>
              <a:t>This year about 0.5 Million </a:t>
            </a:r>
            <a:r>
              <a:rPr lang="en-US" sz="2200" b="1" dirty="0" err="1" smtClean="0">
                <a:latin typeface="Century Gothic" pitchFamily="34" charset="0"/>
              </a:rPr>
              <a:t>tonnes</a:t>
            </a:r>
            <a:r>
              <a:rPr lang="en-US" sz="2200" b="1" dirty="0" smtClean="0">
                <a:latin typeface="Century Gothic" pitchFamily="34" charset="0"/>
              </a:rPr>
              <a:t> of sugar is expected to get diverted to ethanol production (150 Million Liters) through B Heavy molasses.</a:t>
            </a:r>
          </a:p>
          <a:p>
            <a:pPr marL="465138" indent="-465138" algn="just">
              <a:spcBef>
                <a:spcPts val="600"/>
              </a:spcBef>
              <a:spcAft>
                <a:spcPts val="0"/>
              </a:spcAft>
              <a:buClr>
                <a:srgbClr val="C00000"/>
              </a:buClr>
              <a:buFont typeface="Wingdings" pitchFamily="2" charset="2"/>
              <a:buChar char="q"/>
            </a:pPr>
            <a:r>
              <a:rPr lang="en-US" sz="2200" b="1" dirty="0" smtClean="0">
                <a:latin typeface="Century Gothic" pitchFamily="34" charset="0"/>
              </a:rPr>
              <a:t>Indian surplus will still be about 12.834 Million </a:t>
            </a:r>
            <a:r>
              <a:rPr lang="en-US" sz="2200" b="1" dirty="0" err="1" smtClean="0">
                <a:latin typeface="Century Gothic" pitchFamily="34" charset="0"/>
              </a:rPr>
              <a:t>tonnes</a:t>
            </a:r>
            <a:r>
              <a:rPr lang="en-US" sz="2200" b="1" dirty="0" smtClean="0">
                <a:latin typeface="Century Gothic" pitchFamily="34" charset="0"/>
              </a:rPr>
              <a:t> by end of Sept, 2019.</a:t>
            </a:r>
          </a:p>
          <a:p>
            <a:pPr marL="465138" indent="-465138" algn="just">
              <a:spcBef>
                <a:spcPts val="600"/>
              </a:spcBef>
              <a:spcAft>
                <a:spcPts val="0"/>
              </a:spcAft>
              <a:buClr>
                <a:srgbClr val="C00000"/>
              </a:buClr>
              <a:buFont typeface="Wingdings" pitchFamily="2" charset="2"/>
              <a:buChar char="q"/>
            </a:pPr>
            <a:r>
              <a:rPr lang="en-US" sz="2200" b="1" dirty="0" smtClean="0">
                <a:latin typeface="Century Gothic" pitchFamily="34" charset="0"/>
              </a:rPr>
              <a:t>However, global sugar deficit of 1.3 Million </a:t>
            </a:r>
            <a:r>
              <a:rPr lang="en-US" sz="2200" b="1" dirty="0" err="1" smtClean="0">
                <a:latin typeface="Century Gothic" pitchFamily="34" charset="0"/>
              </a:rPr>
              <a:t>tonnes</a:t>
            </a:r>
            <a:r>
              <a:rPr lang="en-US" sz="2200" b="1" dirty="0" smtClean="0">
                <a:latin typeface="Century Gothic" pitchFamily="34" charset="0"/>
              </a:rPr>
              <a:t> is also forecasted for 2019/20. Surprisingly, this swing back to deficit is coming after only two surplus seasons.</a:t>
            </a:r>
          </a:p>
        </p:txBody>
      </p:sp>
    </p:spTree>
  </p:cSld>
  <p:clrMapOvr>
    <a:masterClrMapping/>
  </p:clrMapOvr>
  <mc:AlternateContent xmlns:mc="http://schemas.openxmlformats.org/markup-compatibility/2006">
    <mc:Choice xmlns=""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609600"/>
          </a:xfrm>
          <a:solidFill>
            <a:srgbClr val="FFC000"/>
          </a:solidFill>
          <a:ln w="19050">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cene3d>
              <a:camera prst="orthographicFront"/>
              <a:lightRig rig="threePt" dir="t"/>
            </a:scene3d>
            <a:sp3d extrusionH="57150">
              <a:bevelT w="38100" h="38100"/>
            </a:sp3d>
          </a:bodyPr>
          <a:lstStyle/>
          <a:p>
            <a:pPr algn="ctr"/>
            <a:r>
              <a:rPr lang="en-US" sz="2800" dirty="0" smtClean="0">
                <a:solidFill>
                  <a:srgbClr val="0099FF"/>
                </a:solidFill>
                <a:effectLst>
                  <a:outerShdw blurRad="38100" dist="38100" dir="2700000" algn="tl">
                    <a:srgbClr val="000000">
                      <a:alpha val="43137"/>
                    </a:srgbClr>
                  </a:outerShdw>
                </a:effectLst>
                <a:latin typeface="Century Gothic" pitchFamily="34" charset="0"/>
              </a:rPr>
              <a:t>USE OF BH MOLASSES IN EXISITING DISTILLERIES</a:t>
            </a:r>
            <a:endParaRPr lang="en-US" sz="2800" cap="all" dirty="0">
              <a:solidFill>
                <a:srgbClr val="0099FF"/>
              </a:solidFill>
              <a:effectLst>
                <a:outerShdw blurRad="38100" dist="38100" dir="2700000" algn="tl">
                  <a:srgbClr val="000000">
                    <a:alpha val="43137"/>
                  </a:srgbClr>
                </a:outerShdw>
              </a:effectLst>
              <a:latin typeface="Century Gothic" pitchFamily="34" charset="0"/>
            </a:endParaRPr>
          </a:p>
        </p:txBody>
      </p:sp>
      <p:sp>
        <p:nvSpPr>
          <p:cNvPr id="3" name="TextBox 2"/>
          <p:cNvSpPr txBox="1"/>
          <p:nvPr/>
        </p:nvSpPr>
        <p:spPr>
          <a:xfrm>
            <a:off x="0" y="914400"/>
            <a:ext cx="8991600" cy="5847755"/>
          </a:xfrm>
          <a:prstGeom prst="rect">
            <a:avLst/>
          </a:prstGeom>
          <a:noFill/>
        </p:spPr>
        <p:txBody>
          <a:bodyPr wrap="square" rtlCol="0">
            <a:spAutoFit/>
          </a:bodyPr>
          <a:lstStyle/>
          <a:p>
            <a:pPr marL="347663" indent="-347663" algn="just">
              <a:buClr>
                <a:srgbClr val="C00000"/>
              </a:buClr>
              <a:buFont typeface="Wingdings" pitchFamily="2" charset="2"/>
              <a:buChar char="q"/>
            </a:pPr>
            <a:r>
              <a:rPr lang="en-US" sz="2200" b="1" dirty="0" smtClean="0">
                <a:latin typeface="Century Gothic" pitchFamily="34" charset="0"/>
              </a:rPr>
              <a:t>BH molasses fermentation  can be carried out exactly in the same way as with C molasses with same fermenters and equipment. </a:t>
            </a:r>
          </a:p>
          <a:p>
            <a:pPr marL="347663" indent="-347663" algn="just">
              <a:buClr>
                <a:srgbClr val="C00000"/>
              </a:buClr>
              <a:buFont typeface="Wingdings" pitchFamily="2" charset="2"/>
              <a:buChar char="q"/>
            </a:pPr>
            <a:r>
              <a:rPr lang="en-US" sz="2200" b="1" dirty="0" smtClean="0">
                <a:latin typeface="Century Gothic" pitchFamily="34" charset="0"/>
              </a:rPr>
              <a:t>Temperature during fermentation should be properly controlled as fermentation rate will increase. </a:t>
            </a:r>
          </a:p>
          <a:p>
            <a:pPr marL="347663" indent="-347663" algn="just">
              <a:buClr>
                <a:srgbClr val="C00000"/>
              </a:buClr>
              <a:buFont typeface="Wingdings" pitchFamily="2" charset="2"/>
              <a:buChar char="q"/>
            </a:pPr>
            <a:r>
              <a:rPr lang="en-US" sz="2200" b="1" dirty="0" smtClean="0">
                <a:latin typeface="Century Gothic" pitchFamily="34" charset="0"/>
              </a:rPr>
              <a:t>Heat load is going to increase if there is going to be increase in daily capacity utilization.</a:t>
            </a:r>
          </a:p>
          <a:p>
            <a:pPr marL="347663" indent="-347663" algn="just">
              <a:buClr>
                <a:srgbClr val="C00000"/>
              </a:buClr>
              <a:buFont typeface="Wingdings" pitchFamily="2" charset="2"/>
              <a:buChar char="q"/>
            </a:pPr>
            <a:r>
              <a:rPr lang="en-US" sz="2200" b="1" dirty="0" smtClean="0">
                <a:latin typeface="Century Gothic" pitchFamily="34" charset="0"/>
              </a:rPr>
              <a:t>Distillation to be carried out using the same distillation set-up.</a:t>
            </a:r>
          </a:p>
          <a:p>
            <a:pPr marL="347663" indent="-347663" algn="just">
              <a:buClr>
                <a:srgbClr val="C00000"/>
              </a:buClr>
              <a:buFont typeface="Wingdings" pitchFamily="2" charset="2"/>
              <a:buChar char="q"/>
            </a:pPr>
            <a:r>
              <a:rPr lang="en-US" sz="2200" b="1" dirty="0" smtClean="0">
                <a:latin typeface="Century Gothic" pitchFamily="34" charset="0"/>
              </a:rPr>
              <a:t>However, since higher alcohol concentration (12 to 13 % v/v) is targeted, distillation need to be carried-out  carefully avoiding spent wash and vent losses. </a:t>
            </a:r>
          </a:p>
          <a:p>
            <a:pPr marL="347663" indent="-347663" algn="just">
              <a:buClr>
                <a:srgbClr val="C00000"/>
              </a:buClr>
              <a:buFont typeface="Wingdings" pitchFamily="2" charset="2"/>
              <a:buChar char="q"/>
            </a:pPr>
            <a:r>
              <a:rPr lang="en-US" sz="2200" b="1" dirty="0" smtClean="0">
                <a:latin typeface="Century Gothic" pitchFamily="34" charset="0"/>
              </a:rPr>
              <a:t>High alcohol tolerant yeast should be used preferably in fed-batch fermentation system.</a:t>
            </a:r>
          </a:p>
          <a:p>
            <a:pPr marL="347663" indent="-347663" algn="just">
              <a:buClr>
                <a:srgbClr val="C00000"/>
              </a:buClr>
              <a:buFont typeface="Wingdings" pitchFamily="2" charset="2"/>
              <a:buChar char="q"/>
            </a:pPr>
            <a:r>
              <a:rPr lang="en-US" sz="2200" b="1" dirty="0" smtClean="0">
                <a:latin typeface="Century Gothic" pitchFamily="34" charset="0"/>
              </a:rPr>
              <a:t>For achieving ZLD, same downstream effluent treatment system can be used. </a:t>
            </a:r>
          </a:p>
          <a:p>
            <a:pPr marL="347663" indent="-347663" algn="just">
              <a:buClr>
                <a:srgbClr val="C00000"/>
              </a:buClr>
              <a:buFont typeface="Wingdings" pitchFamily="2" charset="2"/>
              <a:buChar char="q"/>
            </a:pPr>
            <a:r>
              <a:rPr lang="en-US" sz="2200" b="1" dirty="0" smtClean="0">
                <a:latin typeface="Century Gothic" pitchFamily="34" charset="0"/>
              </a:rPr>
              <a:t>In fact, COD of spent wash and total COD load is expected to get slightly reduced. </a:t>
            </a:r>
            <a:endParaRPr lang="en-US" sz="2200" b="1" dirty="0">
              <a:latin typeface="Century Gothic" pitchFamily="34" charset="0"/>
            </a:endParaRPr>
          </a:p>
        </p:txBody>
      </p:sp>
    </p:spTree>
  </p:cSld>
  <p:clrMapOvr>
    <a:masterClrMapping/>
  </p:clrMapOvr>
  <mc:AlternateContent xmlns:mc="http://schemas.openxmlformats.org/markup-compatibility/2006">
    <mc:Choice xmlns=""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152400"/>
            <a:ext cx="8401048" cy="762000"/>
          </a:xfrm>
          <a:solidFill>
            <a:srgbClr val="FFC000"/>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cene3d>
              <a:camera prst="orthographicFront"/>
              <a:lightRig rig="threePt" dir="t"/>
            </a:scene3d>
            <a:sp3d extrusionH="57150">
              <a:bevelT w="38100" h="38100"/>
            </a:sp3d>
          </a:bodyPr>
          <a:lstStyle/>
          <a:p>
            <a:pPr algn="ctr"/>
            <a:r>
              <a:rPr lang="en-US" sz="2400" dirty="0">
                <a:solidFill>
                  <a:srgbClr val="0070C0"/>
                </a:solidFill>
                <a:effectLst>
                  <a:outerShdw blurRad="38100" dist="38100" dir="2700000" algn="tl">
                    <a:srgbClr val="000000">
                      <a:alpha val="43137"/>
                    </a:srgbClr>
                  </a:outerShdw>
                </a:effectLst>
                <a:latin typeface="Century Gothic" pitchFamily="34" charset="0"/>
              </a:rPr>
              <a:t>COMPARATIVE ADVANTAGES </a:t>
            </a:r>
            <a:br>
              <a:rPr lang="en-US" sz="2400" dirty="0">
                <a:solidFill>
                  <a:srgbClr val="0070C0"/>
                </a:solidFill>
                <a:effectLst>
                  <a:outerShdw blurRad="38100" dist="38100" dir="2700000" algn="tl">
                    <a:srgbClr val="000000">
                      <a:alpha val="43137"/>
                    </a:srgbClr>
                  </a:outerShdw>
                </a:effectLst>
                <a:latin typeface="Century Gothic" pitchFamily="34" charset="0"/>
              </a:rPr>
            </a:br>
            <a:r>
              <a:rPr lang="en-US" sz="2400" dirty="0">
                <a:solidFill>
                  <a:srgbClr val="0070C0"/>
                </a:solidFill>
                <a:effectLst>
                  <a:outerShdw blurRad="38100" dist="38100" dir="2700000" algn="tl">
                    <a:srgbClr val="000000">
                      <a:alpha val="43137"/>
                    </a:srgbClr>
                  </a:outerShdw>
                </a:effectLst>
                <a:latin typeface="Century Gothic" pitchFamily="34" charset="0"/>
              </a:rPr>
              <a:t>OF BH MOLASSES ROUTE IN </a:t>
            </a:r>
            <a:r>
              <a:rPr lang="en-US" sz="2400" dirty="0" smtClean="0">
                <a:solidFill>
                  <a:srgbClr val="0070C0"/>
                </a:solidFill>
                <a:effectLst>
                  <a:outerShdw blurRad="38100" dist="38100" dir="2700000" algn="tl">
                    <a:srgbClr val="000000">
                      <a:alpha val="43137"/>
                    </a:srgbClr>
                  </a:outerShdw>
                </a:effectLst>
                <a:latin typeface="Century Gothic" pitchFamily="34" charset="0"/>
              </a:rPr>
              <a:t>EXISTING DISTILLERY</a:t>
            </a:r>
            <a:endParaRPr lang="en-US" sz="2400" dirty="0">
              <a:solidFill>
                <a:srgbClr val="0070C0"/>
              </a:solidFill>
              <a:effectLst>
                <a:outerShdw blurRad="38100" dist="38100" dir="2700000" algn="tl">
                  <a:srgbClr val="000000">
                    <a:alpha val="43137"/>
                  </a:srgbClr>
                </a:outerShdw>
              </a:effectLst>
              <a:latin typeface="Century Gothic" pitchFamily="34" charset="0"/>
            </a:endParaRPr>
          </a:p>
        </p:txBody>
      </p:sp>
      <p:graphicFrame>
        <p:nvGraphicFramePr>
          <p:cNvPr id="5" name="Group 125"/>
          <p:cNvGraphicFramePr>
            <a:graphicFrameLocks noGrp="1"/>
          </p:cNvGraphicFramePr>
          <p:nvPr>
            <p:ph idx="1"/>
            <p:extLst>
              <p:ext uri="{D42A27DB-BD31-4B8C-83A1-F6EECF244321}">
                <p14:modId xmlns="" xmlns:p14="http://schemas.microsoft.com/office/powerpoint/2010/main" val="2101988407"/>
              </p:ext>
            </p:extLst>
          </p:nvPr>
        </p:nvGraphicFramePr>
        <p:xfrm>
          <a:off x="514350" y="990600"/>
          <a:ext cx="8401050" cy="5390686"/>
        </p:xfrm>
        <a:graphic>
          <a:graphicData uri="http://schemas.openxmlformats.org/drawingml/2006/table">
            <a:tbl>
              <a:tblPr>
                <a:effectLst>
                  <a:innerShdw blurRad="114300">
                    <a:prstClr val="black"/>
                  </a:innerShdw>
                </a:effectLst>
              </a:tblPr>
              <a:tblGrid>
                <a:gridCol w="706631">
                  <a:extLst>
                    <a:ext uri="{9D8B030D-6E8A-4147-A177-3AD203B41FA5}">
                      <a16:colId xmlns="" xmlns:a16="http://schemas.microsoft.com/office/drawing/2014/main" val="20000"/>
                    </a:ext>
                  </a:extLst>
                </a:gridCol>
                <a:gridCol w="4318996">
                  <a:extLst>
                    <a:ext uri="{9D8B030D-6E8A-4147-A177-3AD203B41FA5}">
                      <a16:colId xmlns="" xmlns:a16="http://schemas.microsoft.com/office/drawing/2014/main" val="20001"/>
                    </a:ext>
                  </a:extLst>
                </a:gridCol>
                <a:gridCol w="1650207">
                  <a:extLst>
                    <a:ext uri="{9D8B030D-6E8A-4147-A177-3AD203B41FA5}">
                      <a16:colId xmlns="" xmlns:a16="http://schemas.microsoft.com/office/drawing/2014/main" val="20002"/>
                    </a:ext>
                  </a:extLst>
                </a:gridCol>
                <a:gridCol w="1725216">
                  <a:extLst>
                    <a:ext uri="{9D8B030D-6E8A-4147-A177-3AD203B41FA5}">
                      <a16:colId xmlns="" xmlns:a16="http://schemas.microsoft.com/office/drawing/2014/main" val="20003"/>
                    </a:ext>
                  </a:extLst>
                </a:gridCol>
              </a:tblGrid>
              <a:tr h="737932">
                <a:tc>
                  <a:txBody>
                    <a:bodyPr/>
                    <a:lstStyle/>
                    <a:p>
                      <a:pPr marL="0" marR="0" algn="ctr">
                        <a:lnSpc>
                          <a:spcPct val="100000"/>
                        </a:lnSpc>
                        <a:spcBef>
                          <a:spcPts val="0"/>
                        </a:spcBef>
                        <a:spcAft>
                          <a:spcPts val="0"/>
                        </a:spcAft>
                      </a:pPr>
                      <a:r>
                        <a:rPr lang="en-US" sz="2000" b="1" dirty="0">
                          <a:latin typeface="Franklin Gothic Book" pitchFamily="34" charset="0"/>
                          <a:ea typeface="Calibri"/>
                          <a:cs typeface="Mangal"/>
                        </a:rPr>
                        <a:t>Sr. No.</a:t>
                      </a:r>
                    </a:p>
                  </a:txBody>
                  <a:tcPr marL="51435" marR="51435" marT="0" marB="0" anchor="ctr">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6200000" scaled="1"/>
                      <a:tileRect/>
                    </a:gradFill>
                  </a:tcPr>
                </a:tc>
                <a:tc>
                  <a:txBody>
                    <a:bodyPr/>
                    <a:lstStyle/>
                    <a:p>
                      <a:pPr marL="0" marR="0" algn="ctr">
                        <a:lnSpc>
                          <a:spcPct val="100000"/>
                        </a:lnSpc>
                        <a:spcBef>
                          <a:spcPts val="0"/>
                        </a:spcBef>
                        <a:spcAft>
                          <a:spcPts val="0"/>
                        </a:spcAft>
                      </a:pPr>
                      <a:r>
                        <a:rPr lang="en-US" sz="2000" b="1" dirty="0">
                          <a:latin typeface="Franklin Gothic Book" pitchFamily="34" charset="0"/>
                          <a:ea typeface="Calibri"/>
                          <a:cs typeface="Mangal"/>
                        </a:rPr>
                        <a:t>Particulars</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6200000" scaled="1"/>
                      <a:tileRect/>
                    </a:gradFill>
                  </a:tcPr>
                </a:tc>
                <a:tc>
                  <a:txBody>
                    <a:bodyPr/>
                    <a:lstStyle/>
                    <a:p>
                      <a:pPr marL="0" marR="0" algn="ctr">
                        <a:lnSpc>
                          <a:spcPct val="100000"/>
                        </a:lnSpc>
                        <a:spcBef>
                          <a:spcPts val="0"/>
                        </a:spcBef>
                        <a:spcAft>
                          <a:spcPts val="0"/>
                        </a:spcAft>
                      </a:pPr>
                      <a:r>
                        <a:rPr lang="en-US" sz="2000" b="1">
                          <a:latin typeface="Franklin Gothic Book" pitchFamily="34" charset="0"/>
                          <a:ea typeface="Calibri"/>
                          <a:cs typeface="Mangal"/>
                        </a:rPr>
                        <a:t>BH molasses route</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6200000" scaled="1"/>
                      <a:tileRect/>
                    </a:gradFill>
                  </a:tcPr>
                </a:tc>
                <a:tc>
                  <a:txBody>
                    <a:bodyPr/>
                    <a:lstStyle/>
                    <a:p>
                      <a:pPr marL="0" marR="0" algn="ctr">
                        <a:lnSpc>
                          <a:spcPct val="100000"/>
                        </a:lnSpc>
                        <a:spcBef>
                          <a:spcPts val="0"/>
                        </a:spcBef>
                        <a:spcAft>
                          <a:spcPts val="0"/>
                        </a:spcAft>
                      </a:pPr>
                      <a:r>
                        <a:rPr lang="en-US" sz="2000" b="1" dirty="0" smtClean="0">
                          <a:latin typeface="Franklin Gothic Book" pitchFamily="34" charset="0"/>
                          <a:ea typeface="Calibri"/>
                          <a:cs typeface="Mangal"/>
                        </a:rPr>
                        <a:t>C</a:t>
                      </a:r>
                      <a:r>
                        <a:rPr lang="en-US" sz="2000" b="1" baseline="0" dirty="0" smtClean="0">
                          <a:latin typeface="Franklin Gothic Book" pitchFamily="34" charset="0"/>
                          <a:ea typeface="Calibri"/>
                          <a:cs typeface="Mangal"/>
                        </a:rPr>
                        <a:t> </a:t>
                      </a:r>
                      <a:r>
                        <a:rPr lang="en-US" sz="2000" b="1" dirty="0" smtClean="0">
                          <a:latin typeface="Franklin Gothic Book" pitchFamily="34" charset="0"/>
                          <a:ea typeface="Calibri"/>
                          <a:cs typeface="Mangal"/>
                        </a:rPr>
                        <a:t>molasses</a:t>
                      </a:r>
                    </a:p>
                    <a:p>
                      <a:pPr marL="0" marR="0" algn="ctr">
                        <a:lnSpc>
                          <a:spcPct val="100000"/>
                        </a:lnSpc>
                        <a:spcBef>
                          <a:spcPts val="0"/>
                        </a:spcBef>
                        <a:spcAft>
                          <a:spcPts val="0"/>
                        </a:spcAft>
                      </a:pPr>
                      <a:r>
                        <a:rPr lang="en-US" sz="2000" b="1" dirty="0" smtClean="0">
                          <a:latin typeface="Franklin Gothic Book" pitchFamily="34" charset="0"/>
                          <a:ea typeface="Calibri"/>
                          <a:cs typeface="Mangal"/>
                        </a:rPr>
                        <a:t>route</a:t>
                      </a:r>
                      <a:endParaRPr lang="en-US" sz="2000" b="1" dirty="0">
                        <a:latin typeface="Franklin Gothic Book" pitchFamily="34" charset="0"/>
                        <a:ea typeface="Calibri"/>
                        <a:cs typeface="Mangal"/>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6200000" scaled="1"/>
                      <a:tileRect/>
                    </a:gradFill>
                  </a:tcPr>
                </a:tc>
                <a:extLst>
                  <a:ext uri="{0D108BD9-81ED-4DB2-BD59-A6C34878D82A}">
                    <a16:rowId xmlns="" xmlns:a16="http://schemas.microsoft.com/office/drawing/2014/main" val="10000"/>
                  </a:ext>
                </a:extLst>
              </a:tr>
              <a:tr h="327970">
                <a:tc>
                  <a:txBody>
                    <a:bodyPr/>
                    <a:lstStyle/>
                    <a:p>
                      <a:pPr marL="0" marR="0" algn="ctr">
                        <a:lnSpc>
                          <a:spcPct val="100000"/>
                        </a:lnSpc>
                        <a:spcBef>
                          <a:spcPts val="0"/>
                        </a:spcBef>
                        <a:spcAft>
                          <a:spcPts val="0"/>
                        </a:spcAft>
                      </a:pPr>
                      <a:r>
                        <a:rPr lang="en-US" sz="1800" b="1" dirty="0">
                          <a:latin typeface="Franklin Gothic Book" pitchFamily="34" charset="0"/>
                          <a:ea typeface="Calibri"/>
                          <a:cs typeface="Mangal"/>
                        </a:rPr>
                        <a:t>1.</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6200000" scaled="1"/>
                      <a:tileRect/>
                    </a:gradFill>
                  </a:tcPr>
                </a:tc>
                <a:tc>
                  <a:txBody>
                    <a:bodyPr/>
                    <a:lstStyle/>
                    <a:p>
                      <a:pPr marL="0" marR="0" algn="l">
                        <a:lnSpc>
                          <a:spcPct val="100000"/>
                        </a:lnSpc>
                        <a:spcBef>
                          <a:spcPts val="0"/>
                        </a:spcBef>
                        <a:spcAft>
                          <a:spcPts val="0"/>
                        </a:spcAft>
                      </a:pPr>
                      <a:r>
                        <a:rPr lang="en-US" sz="1800" b="1" dirty="0">
                          <a:latin typeface="Franklin Gothic Book" pitchFamily="34" charset="0"/>
                          <a:ea typeface="Calibri"/>
                          <a:cs typeface="Mangal"/>
                        </a:rPr>
                        <a:t>Distillery capacity, </a:t>
                      </a:r>
                      <a:r>
                        <a:rPr lang="en-US" sz="1800" b="1" dirty="0" smtClean="0">
                          <a:latin typeface="Franklin Gothic Book" pitchFamily="34" charset="0"/>
                          <a:ea typeface="Calibri"/>
                          <a:cs typeface="Mangal"/>
                        </a:rPr>
                        <a:t>KLPD-RS</a:t>
                      </a:r>
                      <a:endParaRPr lang="en-US" sz="1800" b="1" dirty="0">
                        <a:latin typeface="Franklin Gothic Book" pitchFamily="34" charset="0"/>
                        <a:ea typeface="Calibri"/>
                        <a:cs typeface="Mangal"/>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marL="0" marR="0" algn="ctr">
                        <a:lnSpc>
                          <a:spcPct val="100000"/>
                        </a:lnSpc>
                        <a:spcBef>
                          <a:spcPts val="0"/>
                        </a:spcBef>
                        <a:spcAft>
                          <a:spcPts val="0"/>
                        </a:spcAft>
                      </a:pPr>
                      <a:r>
                        <a:rPr lang="en-US" sz="1800" b="1">
                          <a:latin typeface="Franklin Gothic Book" pitchFamily="34" charset="0"/>
                          <a:ea typeface="Calibri"/>
                          <a:cs typeface="Mangal"/>
                        </a:rPr>
                        <a:t>100</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marL="0" marR="0" algn="ctr">
                        <a:lnSpc>
                          <a:spcPct val="100000"/>
                        </a:lnSpc>
                        <a:spcBef>
                          <a:spcPts val="0"/>
                        </a:spcBef>
                        <a:spcAft>
                          <a:spcPts val="0"/>
                        </a:spcAft>
                      </a:pPr>
                      <a:r>
                        <a:rPr lang="en-US" sz="1800" b="1" dirty="0">
                          <a:latin typeface="Franklin Gothic Book" pitchFamily="34" charset="0"/>
                          <a:ea typeface="Calibri"/>
                          <a:cs typeface="Mangal"/>
                        </a:rPr>
                        <a:t>70</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extLst>
                  <a:ext uri="{0D108BD9-81ED-4DB2-BD59-A6C34878D82A}">
                    <a16:rowId xmlns="" xmlns:a16="http://schemas.microsoft.com/office/drawing/2014/main" val="10001"/>
                  </a:ext>
                </a:extLst>
              </a:tr>
              <a:tr h="655939">
                <a:tc>
                  <a:txBody>
                    <a:bodyPr/>
                    <a:lstStyle/>
                    <a:p>
                      <a:pPr marL="0" marR="0" algn="ctr">
                        <a:lnSpc>
                          <a:spcPct val="100000"/>
                        </a:lnSpc>
                        <a:spcBef>
                          <a:spcPts val="0"/>
                        </a:spcBef>
                        <a:spcAft>
                          <a:spcPts val="0"/>
                        </a:spcAft>
                      </a:pPr>
                      <a:r>
                        <a:rPr lang="en-US" sz="1800" b="1" dirty="0">
                          <a:latin typeface="Franklin Gothic Book" pitchFamily="34" charset="0"/>
                          <a:ea typeface="Calibri"/>
                          <a:cs typeface="Mangal"/>
                        </a:rPr>
                        <a:t>2.</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6200000" scaled="1"/>
                      <a:tileRect/>
                    </a:gradFill>
                  </a:tcPr>
                </a:tc>
                <a:tc>
                  <a:txBody>
                    <a:bodyPr/>
                    <a:lstStyle/>
                    <a:p>
                      <a:pPr marL="0" marR="0" algn="l">
                        <a:lnSpc>
                          <a:spcPct val="100000"/>
                        </a:lnSpc>
                        <a:spcBef>
                          <a:spcPts val="0"/>
                        </a:spcBef>
                        <a:spcAft>
                          <a:spcPts val="0"/>
                        </a:spcAft>
                      </a:pPr>
                      <a:r>
                        <a:rPr lang="en-US" sz="1800" b="1" dirty="0">
                          <a:latin typeface="Franklin Gothic Book" pitchFamily="34" charset="0"/>
                          <a:ea typeface="Calibri"/>
                          <a:cs typeface="Mangal"/>
                        </a:rPr>
                        <a:t>Final </a:t>
                      </a:r>
                      <a:r>
                        <a:rPr lang="en-US" sz="1800" b="1" dirty="0" smtClean="0">
                          <a:latin typeface="Franklin Gothic Book" pitchFamily="34" charset="0"/>
                          <a:ea typeface="Calibri"/>
                          <a:cs typeface="Mangal"/>
                        </a:rPr>
                        <a:t>ethanol </a:t>
                      </a:r>
                      <a:r>
                        <a:rPr lang="en-US" sz="1800" b="1" dirty="0">
                          <a:latin typeface="Franklin Gothic Book" pitchFamily="34" charset="0"/>
                          <a:ea typeface="Calibri"/>
                          <a:cs typeface="Mangal"/>
                        </a:rPr>
                        <a:t>concentration in fermented broth, % v/v</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marL="0" marR="0" algn="ctr">
                        <a:lnSpc>
                          <a:spcPct val="100000"/>
                        </a:lnSpc>
                        <a:spcBef>
                          <a:spcPts val="0"/>
                        </a:spcBef>
                        <a:spcAft>
                          <a:spcPts val="0"/>
                        </a:spcAft>
                      </a:pPr>
                      <a:r>
                        <a:rPr lang="en-US" sz="1800" b="1" dirty="0">
                          <a:latin typeface="Franklin Gothic Book" pitchFamily="34" charset="0"/>
                          <a:ea typeface="Calibri"/>
                          <a:cs typeface="Mangal"/>
                        </a:rPr>
                        <a:t>12.5 to 13.0</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marL="0" marR="0" algn="ctr">
                        <a:lnSpc>
                          <a:spcPct val="100000"/>
                        </a:lnSpc>
                        <a:spcBef>
                          <a:spcPts val="0"/>
                        </a:spcBef>
                        <a:spcAft>
                          <a:spcPts val="0"/>
                        </a:spcAft>
                      </a:pPr>
                      <a:r>
                        <a:rPr lang="en-US" sz="1800" b="1" dirty="0" smtClean="0">
                          <a:latin typeface="Franklin Gothic Book" pitchFamily="34" charset="0"/>
                          <a:ea typeface="Calibri"/>
                          <a:cs typeface="Mangal"/>
                        </a:rPr>
                        <a:t>9.0</a:t>
                      </a:r>
                      <a:r>
                        <a:rPr lang="en-US" sz="1800" b="1" baseline="0" dirty="0" smtClean="0">
                          <a:latin typeface="Franklin Gothic Book" pitchFamily="34" charset="0"/>
                          <a:ea typeface="Calibri"/>
                          <a:cs typeface="Mangal"/>
                        </a:rPr>
                        <a:t> to </a:t>
                      </a:r>
                      <a:r>
                        <a:rPr lang="en-US" sz="1800" b="1" dirty="0" smtClean="0">
                          <a:latin typeface="Franklin Gothic Book" pitchFamily="34" charset="0"/>
                          <a:ea typeface="Calibri"/>
                          <a:cs typeface="Mangal"/>
                        </a:rPr>
                        <a:t>9.5</a:t>
                      </a:r>
                      <a:endParaRPr lang="en-US" sz="1800" b="1" dirty="0">
                        <a:latin typeface="Franklin Gothic Book" pitchFamily="34" charset="0"/>
                        <a:ea typeface="Calibri"/>
                        <a:cs typeface="Mangal"/>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extLst>
                  <a:ext uri="{0D108BD9-81ED-4DB2-BD59-A6C34878D82A}">
                    <a16:rowId xmlns="" xmlns:a16="http://schemas.microsoft.com/office/drawing/2014/main" val="10002"/>
                  </a:ext>
                </a:extLst>
              </a:tr>
              <a:tr h="655939">
                <a:tc>
                  <a:txBody>
                    <a:bodyPr/>
                    <a:lstStyle/>
                    <a:p>
                      <a:pPr marL="0" marR="0" algn="ctr">
                        <a:lnSpc>
                          <a:spcPct val="100000"/>
                        </a:lnSpc>
                        <a:spcBef>
                          <a:spcPts val="0"/>
                        </a:spcBef>
                        <a:spcAft>
                          <a:spcPts val="0"/>
                        </a:spcAft>
                      </a:pPr>
                      <a:r>
                        <a:rPr lang="en-US" sz="1800" b="1" dirty="0">
                          <a:latin typeface="Franklin Gothic Book" pitchFamily="34" charset="0"/>
                          <a:ea typeface="Calibri"/>
                          <a:cs typeface="Mangal"/>
                        </a:rPr>
                        <a:t>3.</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6200000" scaled="1"/>
                      <a:tileRect/>
                    </a:gradFill>
                  </a:tcPr>
                </a:tc>
                <a:tc>
                  <a:txBody>
                    <a:bodyPr/>
                    <a:lstStyle/>
                    <a:p>
                      <a:pPr marL="0" marR="0" algn="l">
                        <a:lnSpc>
                          <a:spcPct val="100000"/>
                        </a:lnSpc>
                        <a:spcBef>
                          <a:spcPts val="0"/>
                        </a:spcBef>
                        <a:spcAft>
                          <a:spcPts val="0"/>
                        </a:spcAft>
                      </a:pPr>
                      <a:r>
                        <a:rPr lang="en-US" sz="1800" b="1" dirty="0">
                          <a:latin typeface="Franklin Gothic Book" pitchFamily="34" charset="0"/>
                          <a:ea typeface="Calibri"/>
                          <a:cs typeface="Mangal"/>
                        </a:rPr>
                        <a:t>Final residual sugars in fermented </a:t>
                      </a:r>
                      <a:r>
                        <a:rPr lang="en-US" sz="1800" b="1" dirty="0" smtClean="0">
                          <a:latin typeface="Franklin Gothic Book" pitchFamily="34" charset="0"/>
                          <a:ea typeface="Calibri"/>
                          <a:cs typeface="Mangal"/>
                        </a:rPr>
                        <a:t>broth, % w/v</a:t>
                      </a:r>
                      <a:endParaRPr lang="en-US" sz="1800" b="1" dirty="0">
                        <a:latin typeface="Franklin Gothic Book" pitchFamily="34" charset="0"/>
                        <a:ea typeface="Calibri"/>
                        <a:cs typeface="Mangal"/>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marL="0" marR="0" algn="ctr">
                        <a:lnSpc>
                          <a:spcPct val="100000"/>
                        </a:lnSpc>
                        <a:spcBef>
                          <a:spcPts val="0"/>
                        </a:spcBef>
                        <a:spcAft>
                          <a:spcPts val="0"/>
                        </a:spcAft>
                      </a:pPr>
                      <a:r>
                        <a:rPr lang="en-US" sz="1800" b="1">
                          <a:latin typeface="Franklin Gothic Book" pitchFamily="34" charset="0"/>
                          <a:ea typeface="Calibri"/>
                          <a:cs typeface="Mangal"/>
                        </a:rPr>
                        <a:t>0.8 to 0.9</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marL="0" marR="0" algn="ctr">
                        <a:lnSpc>
                          <a:spcPct val="100000"/>
                        </a:lnSpc>
                        <a:spcBef>
                          <a:spcPts val="0"/>
                        </a:spcBef>
                        <a:spcAft>
                          <a:spcPts val="0"/>
                        </a:spcAft>
                      </a:pPr>
                      <a:r>
                        <a:rPr lang="en-US" sz="1800" b="1" dirty="0">
                          <a:latin typeface="Franklin Gothic Book" pitchFamily="34" charset="0"/>
                          <a:ea typeface="Calibri"/>
                          <a:cs typeface="Mangal"/>
                        </a:rPr>
                        <a:t>1.2 to 1.4</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extLst>
                  <a:ext uri="{0D108BD9-81ED-4DB2-BD59-A6C34878D82A}">
                    <a16:rowId xmlns="" xmlns:a16="http://schemas.microsoft.com/office/drawing/2014/main" val="10003"/>
                  </a:ext>
                </a:extLst>
              </a:tr>
              <a:tr h="327970">
                <a:tc>
                  <a:txBody>
                    <a:bodyPr/>
                    <a:lstStyle/>
                    <a:p>
                      <a:pPr marL="0" marR="0" algn="ctr">
                        <a:lnSpc>
                          <a:spcPct val="100000"/>
                        </a:lnSpc>
                        <a:spcBef>
                          <a:spcPts val="0"/>
                        </a:spcBef>
                        <a:spcAft>
                          <a:spcPts val="0"/>
                        </a:spcAft>
                      </a:pPr>
                      <a:r>
                        <a:rPr lang="en-US" sz="1800" b="1" dirty="0">
                          <a:latin typeface="Franklin Gothic Book" pitchFamily="34" charset="0"/>
                          <a:ea typeface="Calibri"/>
                          <a:cs typeface="Mangal"/>
                        </a:rPr>
                        <a:t>4.</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6200000" scaled="1"/>
                      <a:tileRect/>
                    </a:gradFill>
                  </a:tcPr>
                </a:tc>
                <a:tc>
                  <a:txBody>
                    <a:bodyPr/>
                    <a:lstStyle/>
                    <a:p>
                      <a:pPr marL="0" marR="0" algn="l">
                        <a:lnSpc>
                          <a:spcPct val="100000"/>
                        </a:lnSpc>
                        <a:spcBef>
                          <a:spcPts val="0"/>
                        </a:spcBef>
                        <a:spcAft>
                          <a:spcPts val="0"/>
                        </a:spcAft>
                      </a:pPr>
                      <a:r>
                        <a:rPr lang="en-US" sz="1800" b="1">
                          <a:latin typeface="Franklin Gothic Book" pitchFamily="34" charset="0"/>
                          <a:ea typeface="Calibri"/>
                          <a:cs typeface="Mangal"/>
                        </a:rPr>
                        <a:t>Fermentation efficiency, %</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marL="0" marR="0" algn="ctr">
                        <a:lnSpc>
                          <a:spcPct val="100000"/>
                        </a:lnSpc>
                        <a:spcBef>
                          <a:spcPts val="0"/>
                        </a:spcBef>
                        <a:spcAft>
                          <a:spcPts val="0"/>
                        </a:spcAft>
                      </a:pPr>
                      <a:r>
                        <a:rPr lang="en-US" sz="1800" b="1" dirty="0">
                          <a:latin typeface="Franklin Gothic Book" pitchFamily="34" charset="0"/>
                          <a:ea typeface="Calibri"/>
                          <a:cs typeface="Mangal"/>
                        </a:rPr>
                        <a:t>90-91</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marL="0" marR="0" algn="ctr">
                        <a:lnSpc>
                          <a:spcPct val="100000"/>
                        </a:lnSpc>
                        <a:spcBef>
                          <a:spcPts val="0"/>
                        </a:spcBef>
                        <a:spcAft>
                          <a:spcPts val="0"/>
                        </a:spcAft>
                      </a:pPr>
                      <a:r>
                        <a:rPr lang="en-US" sz="1800" b="1" dirty="0">
                          <a:latin typeface="Franklin Gothic Book" pitchFamily="34" charset="0"/>
                          <a:ea typeface="Calibri"/>
                          <a:cs typeface="Mangal"/>
                        </a:rPr>
                        <a:t>88-89</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extLst>
                  <a:ext uri="{0D108BD9-81ED-4DB2-BD59-A6C34878D82A}">
                    <a16:rowId xmlns="" xmlns:a16="http://schemas.microsoft.com/office/drawing/2014/main" val="10004"/>
                  </a:ext>
                </a:extLst>
              </a:tr>
              <a:tr h="491955">
                <a:tc>
                  <a:txBody>
                    <a:bodyPr/>
                    <a:lstStyle/>
                    <a:p>
                      <a:pPr marL="0" marR="0" algn="ctr">
                        <a:lnSpc>
                          <a:spcPct val="100000"/>
                        </a:lnSpc>
                        <a:spcBef>
                          <a:spcPts val="0"/>
                        </a:spcBef>
                        <a:spcAft>
                          <a:spcPts val="0"/>
                        </a:spcAft>
                      </a:pPr>
                      <a:r>
                        <a:rPr lang="en-US" sz="1800" b="1">
                          <a:latin typeface="Franklin Gothic Book" pitchFamily="34" charset="0"/>
                          <a:ea typeface="Calibri"/>
                          <a:cs typeface="Mangal"/>
                        </a:rPr>
                        <a:t>5.</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6200000" scaled="1"/>
                      <a:tileRect/>
                    </a:gradFill>
                  </a:tcPr>
                </a:tc>
                <a:tc>
                  <a:txBody>
                    <a:bodyPr/>
                    <a:lstStyle/>
                    <a:p>
                      <a:pPr marL="0" marR="0" algn="l">
                        <a:lnSpc>
                          <a:spcPct val="100000"/>
                        </a:lnSpc>
                        <a:spcBef>
                          <a:spcPts val="0"/>
                        </a:spcBef>
                        <a:spcAft>
                          <a:spcPts val="0"/>
                        </a:spcAft>
                      </a:pPr>
                      <a:r>
                        <a:rPr lang="en-US" sz="1800" b="1" dirty="0">
                          <a:latin typeface="Franklin Gothic Book" pitchFamily="34" charset="0"/>
                          <a:ea typeface="Calibri"/>
                          <a:cs typeface="Mangal"/>
                        </a:rPr>
                        <a:t>Raw spent wash generation, Lit/Lit of </a:t>
                      </a:r>
                      <a:r>
                        <a:rPr lang="en-US" sz="1800" b="1" dirty="0" smtClean="0">
                          <a:latin typeface="Franklin Gothic Book" pitchFamily="34" charset="0"/>
                          <a:ea typeface="Calibri"/>
                          <a:cs typeface="Mangal"/>
                        </a:rPr>
                        <a:t>ethanol </a:t>
                      </a:r>
                      <a:endParaRPr lang="en-US" sz="1800" b="1" dirty="0">
                        <a:latin typeface="Franklin Gothic Book" pitchFamily="34" charset="0"/>
                        <a:ea typeface="Calibri"/>
                        <a:cs typeface="Mangal"/>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marL="0" marR="0" algn="ctr">
                        <a:lnSpc>
                          <a:spcPct val="100000"/>
                        </a:lnSpc>
                        <a:spcBef>
                          <a:spcPts val="0"/>
                        </a:spcBef>
                        <a:spcAft>
                          <a:spcPts val="0"/>
                        </a:spcAft>
                      </a:pPr>
                      <a:r>
                        <a:rPr lang="en-US" sz="1800" b="1">
                          <a:latin typeface="Franklin Gothic Book" pitchFamily="34" charset="0"/>
                          <a:ea typeface="Calibri"/>
                          <a:cs typeface="Mangal"/>
                        </a:rPr>
                        <a:t>7.0 to 7.5</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marL="0" marR="0" algn="ctr">
                        <a:lnSpc>
                          <a:spcPct val="100000"/>
                        </a:lnSpc>
                        <a:spcBef>
                          <a:spcPts val="0"/>
                        </a:spcBef>
                        <a:spcAft>
                          <a:spcPts val="0"/>
                        </a:spcAft>
                      </a:pPr>
                      <a:r>
                        <a:rPr lang="en-US" sz="1800" b="1" dirty="0">
                          <a:latin typeface="Franklin Gothic Book" pitchFamily="34" charset="0"/>
                          <a:ea typeface="Calibri"/>
                          <a:cs typeface="Mangal"/>
                        </a:rPr>
                        <a:t>9.3 to 9.5</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extLst>
                  <a:ext uri="{0D108BD9-81ED-4DB2-BD59-A6C34878D82A}">
                    <a16:rowId xmlns="" xmlns:a16="http://schemas.microsoft.com/office/drawing/2014/main" val="10005"/>
                  </a:ext>
                </a:extLst>
              </a:tr>
              <a:tr h="332462">
                <a:tc>
                  <a:txBody>
                    <a:bodyPr/>
                    <a:lstStyle/>
                    <a:p>
                      <a:pPr marL="0" marR="0" algn="ctr">
                        <a:lnSpc>
                          <a:spcPct val="100000"/>
                        </a:lnSpc>
                        <a:spcBef>
                          <a:spcPts val="0"/>
                        </a:spcBef>
                        <a:spcAft>
                          <a:spcPts val="0"/>
                        </a:spcAft>
                      </a:pPr>
                      <a:r>
                        <a:rPr lang="en-US" sz="1800" b="1" dirty="0">
                          <a:latin typeface="Franklin Gothic Book" pitchFamily="34" charset="0"/>
                          <a:ea typeface="Calibri"/>
                          <a:cs typeface="Mangal"/>
                        </a:rPr>
                        <a:t>6.</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6200000" scaled="1"/>
                      <a:tileRect/>
                    </a:gradFill>
                  </a:tcPr>
                </a:tc>
                <a:tc>
                  <a:txBody>
                    <a:bodyPr/>
                    <a:lstStyle/>
                    <a:p>
                      <a:pPr marL="0" marR="0" algn="l">
                        <a:lnSpc>
                          <a:spcPct val="100000"/>
                        </a:lnSpc>
                        <a:spcBef>
                          <a:spcPts val="0"/>
                        </a:spcBef>
                        <a:spcAft>
                          <a:spcPts val="0"/>
                        </a:spcAft>
                      </a:pPr>
                      <a:r>
                        <a:rPr lang="en-US" sz="1800" b="1" dirty="0" smtClean="0">
                          <a:latin typeface="Franklin Gothic Book" pitchFamily="34" charset="0"/>
                          <a:ea typeface="Calibri"/>
                          <a:cs typeface="Mangal"/>
                        </a:rPr>
                        <a:t>Raw spent wash COD, </a:t>
                      </a:r>
                      <a:r>
                        <a:rPr lang="en-US" sz="1800" b="1" dirty="0" err="1" smtClean="0">
                          <a:latin typeface="Franklin Gothic Book" pitchFamily="34" charset="0"/>
                          <a:ea typeface="Calibri"/>
                          <a:cs typeface="Mangal"/>
                        </a:rPr>
                        <a:t>ppm</a:t>
                      </a:r>
                      <a:endParaRPr lang="en-US" sz="1800" b="1" dirty="0">
                        <a:latin typeface="Franklin Gothic Book" pitchFamily="34" charset="0"/>
                        <a:ea typeface="Calibri"/>
                        <a:cs typeface="Mangal"/>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marL="0" marR="0" algn="ctr">
                        <a:lnSpc>
                          <a:spcPct val="100000"/>
                        </a:lnSpc>
                        <a:spcBef>
                          <a:spcPts val="0"/>
                        </a:spcBef>
                        <a:spcAft>
                          <a:spcPts val="0"/>
                        </a:spcAft>
                      </a:pPr>
                      <a:r>
                        <a:rPr lang="en-US" sz="1800" b="1" dirty="0" smtClean="0">
                          <a:latin typeface="Franklin Gothic Book" pitchFamily="34" charset="0"/>
                          <a:ea typeface="Calibri"/>
                          <a:cs typeface="Mangal"/>
                        </a:rPr>
                        <a:t>85,000</a:t>
                      </a:r>
                      <a:endParaRPr lang="en-US" sz="1800" b="1" dirty="0">
                        <a:latin typeface="Franklin Gothic Book" pitchFamily="34" charset="0"/>
                        <a:ea typeface="Calibri"/>
                        <a:cs typeface="Mangal"/>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marL="0" marR="0" algn="ctr">
                        <a:lnSpc>
                          <a:spcPct val="100000"/>
                        </a:lnSpc>
                        <a:spcBef>
                          <a:spcPts val="0"/>
                        </a:spcBef>
                        <a:spcAft>
                          <a:spcPts val="0"/>
                        </a:spcAft>
                      </a:pPr>
                      <a:r>
                        <a:rPr lang="en-US" sz="1800" b="1" dirty="0" smtClean="0">
                          <a:latin typeface="Franklin Gothic Book" pitchFamily="34" charset="0"/>
                          <a:ea typeface="Calibri"/>
                          <a:cs typeface="Mangal"/>
                        </a:rPr>
                        <a:t>110,000</a:t>
                      </a:r>
                      <a:endParaRPr lang="en-US" sz="1800" b="1" dirty="0">
                        <a:latin typeface="Franklin Gothic Book" pitchFamily="34" charset="0"/>
                        <a:ea typeface="Calibri"/>
                        <a:cs typeface="Mangal"/>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extLst>
                  <a:ext uri="{0D108BD9-81ED-4DB2-BD59-A6C34878D82A}">
                    <a16:rowId xmlns="" xmlns:a16="http://schemas.microsoft.com/office/drawing/2014/main" val="10006"/>
                  </a:ext>
                </a:extLst>
              </a:tr>
              <a:tr h="819924">
                <a:tc>
                  <a:txBody>
                    <a:bodyPr/>
                    <a:lstStyle/>
                    <a:p>
                      <a:pPr marL="0" marR="0" algn="ctr">
                        <a:lnSpc>
                          <a:spcPct val="100000"/>
                        </a:lnSpc>
                        <a:spcBef>
                          <a:spcPts val="0"/>
                        </a:spcBef>
                        <a:spcAft>
                          <a:spcPts val="0"/>
                        </a:spcAft>
                      </a:pPr>
                      <a:r>
                        <a:rPr lang="en-US" sz="1800" b="1" dirty="0">
                          <a:latin typeface="Franklin Gothic Book" pitchFamily="34" charset="0"/>
                          <a:ea typeface="Calibri"/>
                          <a:cs typeface="Mangal"/>
                        </a:rPr>
                        <a:t>7.</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6200000" scaled="1"/>
                      <a:tileRect/>
                    </a:gradFill>
                  </a:tcPr>
                </a:tc>
                <a:tc>
                  <a:txBody>
                    <a:bodyPr/>
                    <a:lstStyle/>
                    <a:p>
                      <a:pPr marL="0" marR="0" algn="l">
                        <a:lnSpc>
                          <a:spcPct val="100000"/>
                        </a:lnSpc>
                        <a:spcBef>
                          <a:spcPts val="0"/>
                        </a:spcBef>
                        <a:spcAft>
                          <a:spcPts val="0"/>
                        </a:spcAft>
                      </a:pPr>
                      <a:r>
                        <a:rPr lang="en-US" sz="1800" b="1" dirty="0">
                          <a:latin typeface="Franklin Gothic Book" pitchFamily="34" charset="0"/>
                          <a:ea typeface="Calibri"/>
                          <a:cs typeface="Mangal"/>
                        </a:rPr>
                        <a:t>Concentrated spent wash generation (after </a:t>
                      </a:r>
                      <a:r>
                        <a:rPr lang="en-US" sz="1800" b="1" dirty="0" smtClean="0">
                          <a:latin typeface="Franklin Gothic Book" pitchFamily="34" charset="0"/>
                          <a:ea typeface="Calibri"/>
                          <a:cs typeface="Mangal"/>
                        </a:rPr>
                        <a:t>evaporation</a:t>
                      </a:r>
                      <a:r>
                        <a:rPr lang="en-US" sz="1800" b="1" dirty="0">
                          <a:latin typeface="Franklin Gothic Book" pitchFamily="34" charset="0"/>
                          <a:ea typeface="Calibri"/>
                          <a:cs typeface="Mangal"/>
                        </a:rPr>
                        <a:t>), Lit/Lit of </a:t>
                      </a:r>
                      <a:r>
                        <a:rPr lang="en-US" sz="1800" b="1" dirty="0" smtClean="0">
                          <a:latin typeface="Franklin Gothic Book" pitchFamily="34" charset="0"/>
                          <a:ea typeface="Calibri"/>
                          <a:cs typeface="Mangal"/>
                        </a:rPr>
                        <a:t>ethanol </a:t>
                      </a:r>
                      <a:endParaRPr lang="en-US" sz="1800" b="1" dirty="0">
                        <a:latin typeface="Franklin Gothic Book" pitchFamily="34" charset="0"/>
                        <a:ea typeface="Calibri"/>
                        <a:cs typeface="Mangal"/>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marL="0" marR="0" algn="ctr">
                        <a:lnSpc>
                          <a:spcPct val="100000"/>
                        </a:lnSpc>
                        <a:spcBef>
                          <a:spcPts val="0"/>
                        </a:spcBef>
                        <a:spcAft>
                          <a:spcPts val="0"/>
                        </a:spcAft>
                      </a:pPr>
                      <a:r>
                        <a:rPr lang="en-US" sz="1800" b="1">
                          <a:latin typeface="Franklin Gothic Book" pitchFamily="34" charset="0"/>
                          <a:ea typeface="Calibri"/>
                          <a:cs typeface="Mangal"/>
                        </a:rPr>
                        <a:t>4.5</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marL="0" marR="0" algn="ctr">
                        <a:lnSpc>
                          <a:spcPct val="100000"/>
                        </a:lnSpc>
                        <a:spcBef>
                          <a:spcPts val="0"/>
                        </a:spcBef>
                        <a:spcAft>
                          <a:spcPts val="0"/>
                        </a:spcAft>
                      </a:pPr>
                      <a:r>
                        <a:rPr lang="en-US" sz="1800" b="1" dirty="0">
                          <a:latin typeface="Franklin Gothic Book" pitchFamily="34" charset="0"/>
                          <a:ea typeface="Calibri"/>
                          <a:cs typeface="Mangal"/>
                        </a:rPr>
                        <a:t>6.5</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extLst>
                  <a:ext uri="{0D108BD9-81ED-4DB2-BD59-A6C34878D82A}">
                    <a16:rowId xmlns="" xmlns:a16="http://schemas.microsoft.com/office/drawing/2014/main" val="10007"/>
                  </a:ext>
                </a:extLst>
              </a:tr>
              <a:tr h="491955">
                <a:tc>
                  <a:txBody>
                    <a:bodyPr/>
                    <a:lstStyle/>
                    <a:p>
                      <a:pPr marL="0" marR="0" algn="ctr">
                        <a:lnSpc>
                          <a:spcPct val="100000"/>
                        </a:lnSpc>
                        <a:spcBef>
                          <a:spcPts val="0"/>
                        </a:spcBef>
                        <a:spcAft>
                          <a:spcPts val="0"/>
                        </a:spcAft>
                      </a:pPr>
                      <a:r>
                        <a:rPr lang="en-US" sz="1800" b="1" dirty="0">
                          <a:latin typeface="Franklin Gothic Book" pitchFamily="34" charset="0"/>
                          <a:ea typeface="Calibri"/>
                          <a:cs typeface="Mangal"/>
                        </a:rPr>
                        <a:t>8.</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6200000" scaled="1"/>
                      <a:tileRect/>
                    </a:gradFill>
                  </a:tcPr>
                </a:tc>
                <a:tc>
                  <a:txBody>
                    <a:bodyPr/>
                    <a:lstStyle/>
                    <a:p>
                      <a:pPr marL="0" marR="0" algn="l">
                        <a:lnSpc>
                          <a:spcPct val="100000"/>
                        </a:lnSpc>
                        <a:spcBef>
                          <a:spcPts val="0"/>
                        </a:spcBef>
                        <a:spcAft>
                          <a:spcPts val="0"/>
                        </a:spcAft>
                      </a:pPr>
                      <a:r>
                        <a:rPr lang="en-US" sz="1800" b="1" dirty="0">
                          <a:latin typeface="Franklin Gothic Book" pitchFamily="34" charset="0"/>
                          <a:ea typeface="Calibri"/>
                          <a:cs typeface="Mangal"/>
                        </a:rPr>
                        <a:t>Steam consumption, Kg/Lit of </a:t>
                      </a:r>
                      <a:r>
                        <a:rPr lang="en-US" sz="1800" b="1" dirty="0" smtClean="0">
                          <a:latin typeface="Franklin Gothic Book" pitchFamily="34" charset="0"/>
                          <a:ea typeface="Calibri"/>
                          <a:cs typeface="Mangal"/>
                        </a:rPr>
                        <a:t>ethanol </a:t>
                      </a:r>
                      <a:endParaRPr lang="en-US" sz="1800" b="1" dirty="0">
                        <a:latin typeface="Franklin Gothic Book" pitchFamily="34" charset="0"/>
                        <a:ea typeface="Calibri"/>
                        <a:cs typeface="Mangal"/>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marL="0" marR="0" algn="ctr">
                        <a:lnSpc>
                          <a:spcPct val="100000"/>
                        </a:lnSpc>
                        <a:spcBef>
                          <a:spcPts val="0"/>
                        </a:spcBef>
                        <a:spcAft>
                          <a:spcPts val="0"/>
                        </a:spcAft>
                      </a:pPr>
                      <a:r>
                        <a:rPr lang="en-US" sz="1800" b="1" dirty="0">
                          <a:latin typeface="Franklin Gothic Book" pitchFamily="34" charset="0"/>
                          <a:ea typeface="Calibri"/>
                          <a:cs typeface="Mangal"/>
                        </a:rPr>
                        <a:t>1.75</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marL="0" marR="0" algn="ctr">
                        <a:lnSpc>
                          <a:spcPct val="100000"/>
                        </a:lnSpc>
                        <a:spcBef>
                          <a:spcPts val="0"/>
                        </a:spcBef>
                        <a:spcAft>
                          <a:spcPts val="0"/>
                        </a:spcAft>
                      </a:pPr>
                      <a:r>
                        <a:rPr lang="en-US" sz="1800" b="1" dirty="0">
                          <a:latin typeface="Franklin Gothic Book" pitchFamily="34" charset="0"/>
                          <a:ea typeface="Calibri"/>
                          <a:cs typeface="Mangal"/>
                        </a:rPr>
                        <a:t>2.40</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extLst>
                  <a:ext uri="{0D108BD9-81ED-4DB2-BD59-A6C34878D82A}">
                    <a16:rowId xmlns="" xmlns:a16="http://schemas.microsoft.com/office/drawing/2014/main" val="10008"/>
                  </a:ext>
                </a:extLst>
              </a:tr>
              <a:tr h="491955">
                <a:tc>
                  <a:txBody>
                    <a:bodyPr/>
                    <a:lstStyle/>
                    <a:p>
                      <a:r>
                        <a:rPr lang="en-US" sz="1800" dirty="0" smtClean="0"/>
                        <a:t>   </a:t>
                      </a:r>
                      <a:r>
                        <a:rPr lang="en-US" sz="1800" b="1" dirty="0" smtClean="0">
                          <a:latin typeface="Franklin Gothic Book" pitchFamily="34" charset="0"/>
                        </a:rPr>
                        <a:t>9.</a:t>
                      </a:r>
                      <a:endParaRPr lang="en-US" sz="1800" b="1" dirty="0">
                        <a:latin typeface="Franklin Gothic Book" pitchFamily="34"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6200000" scaled="1"/>
                      <a:tileRect/>
                    </a:gradFill>
                  </a:tcPr>
                </a:tc>
                <a:tc>
                  <a:txBody>
                    <a:bodyPr/>
                    <a:lstStyle/>
                    <a:p>
                      <a:pPr marL="0" marR="0" algn="l">
                        <a:lnSpc>
                          <a:spcPct val="100000"/>
                        </a:lnSpc>
                        <a:spcBef>
                          <a:spcPts val="0"/>
                        </a:spcBef>
                        <a:spcAft>
                          <a:spcPts val="0"/>
                        </a:spcAft>
                      </a:pPr>
                      <a:r>
                        <a:rPr lang="en-US" sz="1800" b="1" dirty="0">
                          <a:latin typeface="Franklin Gothic Book" pitchFamily="34" charset="0"/>
                          <a:ea typeface="Calibri"/>
                          <a:cs typeface="Mangal"/>
                        </a:rPr>
                        <a:t>Reduction in TRO consumption, Lit/day</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marL="0" marR="0" algn="ctr">
                        <a:lnSpc>
                          <a:spcPct val="100000"/>
                        </a:lnSpc>
                        <a:spcBef>
                          <a:spcPts val="0"/>
                        </a:spcBef>
                        <a:spcAft>
                          <a:spcPts val="0"/>
                        </a:spcAft>
                      </a:pPr>
                      <a:r>
                        <a:rPr lang="en-US" sz="1800" b="1" dirty="0">
                          <a:latin typeface="Franklin Gothic Book" pitchFamily="34" charset="0"/>
                          <a:ea typeface="Calibri"/>
                          <a:cs typeface="Mangal"/>
                        </a:rPr>
                        <a:t>75</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marL="0" marR="0" algn="ctr">
                        <a:lnSpc>
                          <a:spcPct val="100000"/>
                        </a:lnSpc>
                        <a:spcBef>
                          <a:spcPts val="0"/>
                        </a:spcBef>
                        <a:spcAft>
                          <a:spcPts val="0"/>
                        </a:spcAft>
                      </a:pPr>
                      <a:r>
                        <a:rPr lang="en-US" sz="1800" b="1" dirty="0">
                          <a:latin typeface="Franklin Gothic Book" pitchFamily="34" charset="0"/>
                          <a:ea typeface="Calibri"/>
                          <a:cs typeface="Mangal"/>
                        </a:rPr>
                        <a:t>150</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extLst>
                  <a:ext uri="{0D108BD9-81ED-4DB2-BD59-A6C34878D82A}">
                    <a16:rowId xmlns="" xmlns:a16="http://schemas.microsoft.com/office/drawing/2014/main" val="10009"/>
                  </a:ext>
                </a:extLst>
              </a:tr>
            </a:tbl>
          </a:graphicData>
        </a:graphic>
      </p:graphicFrame>
    </p:spTree>
  </p:cSld>
  <p:clrMapOvr>
    <a:masterClrMapping/>
  </p:clrMapOvr>
  <mc:AlternateContent xmlns:mc="http://schemas.openxmlformats.org/markup-compatibility/2006">
    <mc:Choice xmlns="" xmlns:p14="http://schemas.microsoft.com/office/powerpoint/2010/main" Requires="p14">
      <p:transition p14:dur="10" advClick="0"/>
    </mc:Choice>
    <mc:Fallback>
      <p:transition advClick="0"/>
    </mc:Fallback>
  </mc:AlternateContent>
  <p:timing>
    <p:tnLst>
      <p:par>
        <p:cTn id="1" dur="indefinite" restart="never" nodeType="tmRoot"/>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228601"/>
            <a:ext cx="8343900" cy="1295399"/>
          </a:xfrm>
          <a:solidFill>
            <a:srgbClr val="FFC000"/>
          </a:solidFill>
          <a:ln w="12700">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cene3d>
              <a:camera prst="orthographicFront"/>
              <a:lightRig rig="threePt" dir="t"/>
            </a:scene3d>
            <a:sp3d extrusionH="57150">
              <a:bevelT w="38100" h="38100"/>
            </a:sp3d>
          </a:bodyPr>
          <a:lstStyle/>
          <a:p>
            <a:pPr algn="ctr"/>
            <a:r>
              <a:rPr lang="en-US" sz="2800" dirty="0">
                <a:solidFill>
                  <a:srgbClr val="0070C0"/>
                </a:solidFill>
                <a:latin typeface="Franklin Gothic Book" pitchFamily="34" charset="0"/>
              </a:rPr>
              <a:t/>
            </a:r>
            <a:br>
              <a:rPr lang="en-US" sz="2800" dirty="0">
                <a:solidFill>
                  <a:srgbClr val="0070C0"/>
                </a:solidFill>
                <a:latin typeface="Franklin Gothic Book" pitchFamily="34" charset="0"/>
              </a:rPr>
            </a:br>
            <a:r>
              <a:rPr lang="en-US" sz="2800" dirty="0">
                <a:solidFill>
                  <a:srgbClr val="0070C0"/>
                </a:solidFill>
                <a:effectLst>
                  <a:outerShdw blurRad="38100" dist="38100" dir="2700000" algn="tl">
                    <a:srgbClr val="000000">
                      <a:alpha val="43137"/>
                    </a:srgbClr>
                  </a:outerShdw>
                </a:effectLst>
                <a:latin typeface="Century Gothic" pitchFamily="34" charset="0"/>
              </a:rPr>
              <a:t>COMPARATIVE ADVANTAGES OF </a:t>
            </a:r>
            <a:br>
              <a:rPr lang="en-US" sz="2800" dirty="0">
                <a:solidFill>
                  <a:srgbClr val="0070C0"/>
                </a:solidFill>
                <a:effectLst>
                  <a:outerShdw blurRad="38100" dist="38100" dir="2700000" algn="tl">
                    <a:srgbClr val="000000">
                      <a:alpha val="43137"/>
                    </a:srgbClr>
                  </a:outerShdw>
                </a:effectLst>
                <a:latin typeface="Century Gothic" pitchFamily="34" charset="0"/>
              </a:rPr>
            </a:br>
            <a:r>
              <a:rPr lang="en-US" sz="2800" dirty="0">
                <a:solidFill>
                  <a:srgbClr val="0070C0"/>
                </a:solidFill>
                <a:effectLst>
                  <a:outerShdw blurRad="38100" dist="38100" dir="2700000" algn="tl">
                    <a:srgbClr val="000000">
                      <a:alpha val="43137"/>
                    </a:srgbClr>
                  </a:outerShdw>
                </a:effectLst>
                <a:latin typeface="Century Gothic" pitchFamily="34" charset="0"/>
              </a:rPr>
              <a:t>BH MOLASSES ROUTE  IN SUGAR MILL </a:t>
            </a:r>
            <a:br>
              <a:rPr lang="en-US" sz="2800" dirty="0">
                <a:solidFill>
                  <a:srgbClr val="0070C0"/>
                </a:solidFill>
                <a:effectLst>
                  <a:outerShdw blurRad="38100" dist="38100" dir="2700000" algn="tl">
                    <a:srgbClr val="000000">
                      <a:alpha val="43137"/>
                    </a:srgbClr>
                  </a:outerShdw>
                </a:effectLst>
                <a:latin typeface="Century Gothic" pitchFamily="34" charset="0"/>
              </a:rPr>
            </a:br>
            <a:r>
              <a:rPr lang="en-US" sz="2800" dirty="0">
                <a:solidFill>
                  <a:srgbClr val="0070C0"/>
                </a:solidFill>
                <a:effectLst>
                  <a:outerShdw blurRad="38100" dist="38100" dir="2700000" algn="tl">
                    <a:srgbClr val="000000">
                      <a:alpha val="43137"/>
                    </a:srgbClr>
                  </a:outerShdw>
                </a:effectLst>
                <a:latin typeface="Century Gothic" pitchFamily="34" charset="0"/>
              </a:rPr>
              <a:t>AND COGENERATION UNIT</a:t>
            </a:r>
            <a:r>
              <a:rPr lang="en-US" sz="2800" dirty="0">
                <a:solidFill>
                  <a:srgbClr val="0070C0"/>
                </a:solidFill>
                <a:latin typeface="Century Gothic" pitchFamily="34" charset="0"/>
              </a:rPr>
              <a:t/>
            </a:r>
            <a:br>
              <a:rPr lang="en-US" sz="2800" dirty="0">
                <a:solidFill>
                  <a:srgbClr val="0070C0"/>
                </a:solidFill>
                <a:latin typeface="Century Gothic" pitchFamily="34" charset="0"/>
              </a:rPr>
            </a:br>
            <a:endParaRPr lang="en-US" sz="2800" dirty="0">
              <a:solidFill>
                <a:srgbClr val="0070C0"/>
              </a:solidFill>
              <a:latin typeface="Century Gothic" pitchFamily="34" charset="0"/>
            </a:endParaRPr>
          </a:p>
        </p:txBody>
      </p:sp>
      <p:graphicFrame>
        <p:nvGraphicFramePr>
          <p:cNvPr id="5" name="Group 256"/>
          <p:cNvGraphicFramePr>
            <a:graphicFrameLocks noGrp="1"/>
          </p:cNvGraphicFramePr>
          <p:nvPr>
            <p:ph idx="1"/>
            <p:extLst>
              <p:ext uri="{D42A27DB-BD31-4B8C-83A1-F6EECF244321}">
                <p14:modId xmlns="" xmlns:p14="http://schemas.microsoft.com/office/powerpoint/2010/main" val="1415727698"/>
              </p:ext>
            </p:extLst>
          </p:nvPr>
        </p:nvGraphicFramePr>
        <p:xfrm>
          <a:off x="457200" y="1599325"/>
          <a:ext cx="8343899" cy="4762588"/>
        </p:xfrm>
        <a:graphic>
          <a:graphicData uri="http://schemas.openxmlformats.org/drawingml/2006/table">
            <a:tbl>
              <a:tblPr>
                <a:effectLst>
                  <a:innerShdw blurRad="114300">
                    <a:prstClr val="black"/>
                  </a:innerShdw>
                </a:effectLst>
              </a:tblPr>
              <a:tblGrid>
                <a:gridCol w="772583">
                  <a:extLst>
                    <a:ext uri="{9D8B030D-6E8A-4147-A177-3AD203B41FA5}">
                      <a16:colId xmlns="" xmlns:a16="http://schemas.microsoft.com/office/drawing/2014/main" val="20000"/>
                    </a:ext>
                  </a:extLst>
                </a:gridCol>
                <a:gridCol w="4017434">
                  <a:extLst>
                    <a:ext uri="{9D8B030D-6E8A-4147-A177-3AD203B41FA5}">
                      <a16:colId xmlns="" xmlns:a16="http://schemas.microsoft.com/office/drawing/2014/main" val="20001"/>
                    </a:ext>
                  </a:extLst>
                </a:gridCol>
                <a:gridCol w="1776941">
                  <a:extLst>
                    <a:ext uri="{9D8B030D-6E8A-4147-A177-3AD203B41FA5}">
                      <a16:colId xmlns="" xmlns:a16="http://schemas.microsoft.com/office/drawing/2014/main" val="20002"/>
                    </a:ext>
                  </a:extLst>
                </a:gridCol>
                <a:gridCol w="1776941">
                  <a:extLst>
                    <a:ext uri="{9D8B030D-6E8A-4147-A177-3AD203B41FA5}">
                      <a16:colId xmlns="" xmlns:a16="http://schemas.microsoft.com/office/drawing/2014/main" val="20003"/>
                    </a:ext>
                  </a:extLst>
                </a:gridCol>
              </a:tblGrid>
              <a:tr h="830492">
                <a:tc>
                  <a:txBody>
                    <a:bodyPr/>
                    <a:lstStyle/>
                    <a:p>
                      <a:pPr marL="0" marR="0" algn="ctr">
                        <a:lnSpc>
                          <a:spcPct val="115000"/>
                        </a:lnSpc>
                        <a:spcBef>
                          <a:spcPts val="0"/>
                        </a:spcBef>
                        <a:spcAft>
                          <a:spcPts val="0"/>
                        </a:spcAft>
                      </a:pPr>
                      <a:r>
                        <a:rPr lang="en-US" sz="2000" b="1" dirty="0">
                          <a:latin typeface="Franklin Gothic Book" pitchFamily="34" charset="0"/>
                          <a:ea typeface="Calibri"/>
                          <a:cs typeface="Mangal"/>
                        </a:rPr>
                        <a:t>Sr. No.</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6200000" scaled="1"/>
                      <a:tileRect/>
                    </a:gradFill>
                  </a:tcPr>
                </a:tc>
                <a:tc>
                  <a:txBody>
                    <a:bodyPr/>
                    <a:lstStyle/>
                    <a:p>
                      <a:pPr marL="0" marR="0" algn="ctr">
                        <a:lnSpc>
                          <a:spcPct val="115000"/>
                        </a:lnSpc>
                        <a:spcBef>
                          <a:spcPts val="0"/>
                        </a:spcBef>
                        <a:spcAft>
                          <a:spcPts val="0"/>
                        </a:spcAft>
                      </a:pPr>
                      <a:r>
                        <a:rPr lang="en-US" sz="2000" b="1" dirty="0">
                          <a:latin typeface="Franklin Gothic Book" pitchFamily="34" charset="0"/>
                          <a:ea typeface="Calibri"/>
                          <a:cs typeface="Mangal"/>
                        </a:rPr>
                        <a:t>Particulars</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6200000" scaled="1"/>
                      <a:tileRect/>
                    </a:gradFill>
                  </a:tcPr>
                </a:tc>
                <a:tc>
                  <a:txBody>
                    <a:bodyPr/>
                    <a:lstStyle/>
                    <a:p>
                      <a:pPr marL="0" marR="0" algn="ctr">
                        <a:lnSpc>
                          <a:spcPct val="115000"/>
                        </a:lnSpc>
                        <a:spcBef>
                          <a:spcPts val="0"/>
                        </a:spcBef>
                        <a:spcAft>
                          <a:spcPts val="0"/>
                        </a:spcAft>
                      </a:pPr>
                      <a:r>
                        <a:rPr lang="en-US" sz="2000" b="1" dirty="0" smtClean="0">
                          <a:latin typeface="Franklin Gothic Book" pitchFamily="34" charset="0"/>
                          <a:ea typeface="Calibri"/>
                          <a:cs typeface="Mangal"/>
                        </a:rPr>
                        <a:t>BH molasses route</a:t>
                      </a:r>
                      <a:endParaRPr lang="en-US" sz="2000" b="1" dirty="0">
                        <a:latin typeface="Franklin Gothic Book" pitchFamily="34" charset="0"/>
                        <a:ea typeface="Calibri"/>
                        <a:cs typeface="Mangal"/>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6200000" scaled="1"/>
                      <a:tileRect/>
                    </a:gradFill>
                  </a:tcPr>
                </a:tc>
                <a:tc>
                  <a:txBody>
                    <a:bodyPr/>
                    <a:lstStyle/>
                    <a:p>
                      <a:pPr marL="0" marR="0" algn="ctr">
                        <a:lnSpc>
                          <a:spcPct val="115000"/>
                        </a:lnSpc>
                        <a:spcBef>
                          <a:spcPts val="0"/>
                        </a:spcBef>
                        <a:spcAft>
                          <a:spcPts val="0"/>
                        </a:spcAft>
                      </a:pPr>
                      <a:r>
                        <a:rPr lang="en-US" sz="2000" b="1" dirty="0" smtClean="0">
                          <a:latin typeface="Franklin Gothic Book" pitchFamily="34" charset="0"/>
                          <a:ea typeface="Calibri"/>
                          <a:cs typeface="Mangal"/>
                        </a:rPr>
                        <a:t>Final molasses route</a:t>
                      </a:r>
                      <a:endParaRPr lang="en-US" sz="2000" b="1" dirty="0">
                        <a:latin typeface="Franklin Gothic Book" pitchFamily="34" charset="0"/>
                        <a:ea typeface="Calibri"/>
                        <a:cs typeface="Mangal"/>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6200000" scaled="1"/>
                      <a:tileRect/>
                    </a:gradFill>
                  </a:tcPr>
                </a:tc>
                <a:extLst>
                  <a:ext uri="{0D108BD9-81ED-4DB2-BD59-A6C34878D82A}">
                    <a16:rowId xmlns="" xmlns:a16="http://schemas.microsoft.com/office/drawing/2014/main" val="10000"/>
                  </a:ext>
                </a:extLst>
              </a:tr>
              <a:tr h="415246">
                <a:tc>
                  <a:txBody>
                    <a:bodyPr/>
                    <a:lstStyle/>
                    <a:p>
                      <a:pPr marL="0" marR="0" algn="ctr">
                        <a:lnSpc>
                          <a:spcPct val="115000"/>
                        </a:lnSpc>
                        <a:spcBef>
                          <a:spcPts val="0"/>
                        </a:spcBef>
                        <a:spcAft>
                          <a:spcPts val="0"/>
                        </a:spcAft>
                      </a:pPr>
                      <a:r>
                        <a:rPr lang="en-US" sz="2000" b="1" dirty="0">
                          <a:latin typeface="Franklin Gothic Book" pitchFamily="34" charset="0"/>
                          <a:ea typeface="Calibri"/>
                          <a:cs typeface="Mangal"/>
                        </a:rPr>
                        <a:t>1.</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6200000" scaled="1"/>
                      <a:tileRect/>
                    </a:gradFill>
                  </a:tcPr>
                </a:tc>
                <a:tc>
                  <a:txBody>
                    <a:bodyPr/>
                    <a:lstStyle/>
                    <a:p>
                      <a:pPr marL="0" marR="0" algn="l">
                        <a:lnSpc>
                          <a:spcPct val="115000"/>
                        </a:lnSpc>
                        <a:spcBef>
                          <a:spcPts val="0"/>
                        </a:spcBef>
                        <a:spcAft>
                          <a:spcPts val="0"/>
                        </a:spcAft>
                      </a:pPr>
                      <a:r>
                        <a:rPr lang="en-US" sz="2000" b="1" dirty="0">
                          <a:latin typeface="Franklin Gothic Book" pitchFamily="34" charset="0"/>
                          <a:ea typeface="Calibri"/>
                          <a:cs typeface="Mangal"/>
                        </a:rPr>
                        <a:t>Crushing capacity, TCD</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marL="0" marR="0" algn="ctr">
                        <a:lnSpc>
                          <a:spcPct val="115000"/>
                        </a:lnSpc>
                        <a:spcBef>
                          <a:spcPts val="0"/>
                        </a:spcBef>
                        <a:spcAft>
                          <a:spcPts val="0"/>
                        </a:spcAft>
                      </a:pPr>
                      <a:r>
                        <a:rPr lang="en-US" sz="2000" b="1" dirty="0">
                          <a:latin typeface="Franklin Gothic Book" pitchFamily="34" charset="0"/>
                          <a:ea typeface="Calibri"/>
                          <a:cs typeface="Mangal"/>
                        </a:rPr>
                        <a:t>5300</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marL="0" marR="0" algn="ctr">
                        <a:lnSpc>
                          <a:spcPct val="115000"/>
                        </a:lnSpc>
                        <a:spcBef>
                          <a:spcPts val="0"/>
                        </a:spcBef>
                        <a:spcAft>
                          <a:spcPts val="0"/>
                        </a:spcAft>
                      </a:pPr>
                      <a:r>
                        <a:rPr lang="en-US" sz="2000" b="1">
                          <a:latin typeface="Franklin Gothic Book" pitchFamily="34" charset="0"/>
                          <a:ea typeface="Calibri"/>
                          <a:cs typeface="Mangal"/>
                        </a:rPr>
                        <a:t>5000</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extLst>
                  <a:ext uri="{0D108BD9-81ED-4DB2-BD59-A6C34878D82A}">
                    <a16:rowId xmlns="" xmlns:a16="http://schemas.microsoft.com/office/drawing/2014/main" val="10001"/>
                  </a:ext>
                </a:extLst>
              </a:tr>
              <a:tr h="590594">
                <a:tc>
                  <a:txBody>
                    <a:bodyPr/>
                    <a:lstStyle/>
                    <a:p>
                      <a:pPr marL="0" marR="0" algn="ctr">
                        <a:lnSpc>
                          <a:spcPct val="115000"/>
                        </a:lnSpc>
                        <a:spcBef>
                          <a:spcPts val="0"/>
                        </a:spcBef>
                        <a:spcAft>
                          <a:spcPts val="0"/>
                        </a:spcAft>
                      </a:pPr>
                      <a:r>
                        <a:rPr lang="en-US" sz="2000" b="1" dirty="0">
                          <a:latin typeface="Franklin Gothic Book" pitchFamily="34" charset="0"/>
                          <a:ea typeface="Calibri"/>
                          <a:cs typeface="Mangal"/>
                        </a:rPr>
                        <a:t>2.</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6200000" scaled="1"/>
                      <a:tileRect/>
                    </a:gradFill>
                  </a:tcPr>
                </a:tc>
                <a:tc>
                  <a:txBody>
                    <a:bodyPr/>
                    <a:lstStyle/>
                    <a:p>
                      <a:pPr marL="0" marR="0" algn="l">
                        <a:lnSpc>
                          <a:spcPct val="115000"/>
                        </a:lnSpc>
                        <a:spcBef>
                          <a:spcPts val="0"/>
                        </a:spcBef>
                        <a:spcAft>
                          <a:spcPts val="0"/>
                        </a:spcAft>
                      </a:pPr>
                      <a:r>
                        <a:rPr lang="en-US" sz="2000" b="1" dirty="0">
                          <a:latin typeface="Franklin Gothic Book" pitchFamily="34" charset="0"/>
                          <a:ea typeface="Calibri"/>
                          <a:cs typeface="Mangal"/>
                        </a:rPr>
                        <a:t>Recovery, %</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marL="0" marR="0" algn="ctr">
                        <a:lnSpc>
                          <a:spcPct val="115000"/>
                        </a:lnSpc>
                        <a:spcBef>
                          <a:spcPts val="0"/>
                        </a:spcBef>
                        <a:spcAft>
                          <a:spcPts val="0"/>
                        </a:spcAft>
                      </a:pPr>
                      <a:r>
                        <a:rPr lang="en-US" sz="2000" b="1" dirty="0" smtClean="0">
                          <a:latin typeface="Franklin Gothic Book" pitchFamily="34" charset="0"/>
                          <a:ea typeface="Calibri"/>
                          <a:cs typeface="Mangal"/>
                        </a:rPr>
                        <a:t>10.72</a:t>
                      </a:r>
                    </a:p>
                    <a:p>
                      <a:pPr marL="0" marR="0" algn="ctr">
                        <a:lnSpc>
                          <a:spcPct val="115000"/>
                        </a:lnSpc>
                        <a:spcBef>
                          <a:spcPts val="0"/>
                        </a:spcBef>
                        <a:spcAft>
                          <a:spcPts val="0"/>
                        </a:spcAft>
                      </a:pPr>
                      <a:r>
                        <a:rPr lang="en-US" sz="2000" b="1" dirty="0" smtClean="0">
                          <a:latin typeface="Franklin Gothic Book" pitchFamily="34" charset="0"/>
                          <a:ea typeface="Calibri"/>
                          <a:cs typeface="Mangal"/>
                        </a:rPr>
                        <a:t>(-1.36)</a:t>
                      </a:r>
                      <a:endParaRPr lang="en-US" sz="2000" b="1" dirty="0">
                        <a:latin typeface="Franklin Gothic Book" pitchFamily="34" charset="0"/>
                        <a:ea typeface="Calibri"/>
                        <a:cs typeface="Mangal"/>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marL="0" marR="0" algn="ctr">
                        <a:lnSpc>
                          <a:spcPct val="115000"/>
                        </a:lnSpc>
                        <a:spcBef>
                          <a:spcPts val="0"/>
                        </a:spcBef>
                        <a:spcAft>
                          <a:spcPts val="0"/>
                        </a:spcAft>
                      </a:pPr>
                      <a:r>
                        <a:rPr lang="en-US" sz="2000" b="1" dirty="0" smtClean="0">
                          <a:latin typeface="Franklin Gothic Book" pitchFamily="34" charset="0"/>
                          <a:ea typeface="Calibri"/>
                          <a:cs typeface="Mangal"/>
                        </a:rPr>
                        <a:t>12.08</a:t>
                      </a:r>
                      <a:endParaRPr lang="en-US" sz="2000" b="1" dirty="0">
                        <a:latin typeface="Franklin Gothic Book" pitchFamily="34" charset="0"/>
                        <a:ea typeface="Calibri"/>
                        <a:cs typeface="Mangal"/>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extLst>
                  <a:ext uri="{0D108BD9-81ED-4DB2-BD59-A6C34878D82A}">
                    <a16:rowId xmlns="" xmlns:a16="http://schemas.microsoft.com/office/drawing/2014/main" val="10002"/>
                  </a:ext>
                </a:extLst>
              </a:tr>
              <a:tr h="1184954">
                <a:tc>
                  <a:txBody>
                    <a:bodyPr/>
                    <a:lstStyle/>
                    <a:p>
                      <a:pPr marL="0" marR="0" algn="ctr">
                        <a:lnSpc>
                          <a:spcPct val="115000"/>
                        </a:lnSpc>
                        <a:spcBef>
                          <a:spcPts val="0"/>
                        </a:spcBef>
                        <a:spcAft>
                          <a:spcPts val="0"/>
                        </a:spcAft>
                      </a:pPr>
                      <a:r>
                        <a:rPr lang="en-US" sz="2000" b="1" dirty="0">
                          <a:latin typeface="Franklin Gothic Book" pitchFamily="34" charset="0"/>
                          <a:ea typeface="Calibri"/>
                          <a:cs typeface="Mangal"/>
                        </a:rPr>
                        <a:t>3.</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6200000" scaled="1"/>
                      <a:tileRect/>
                    </a:gradFill>
                  </a:tcPr>
                </a:tc>
                <a:tc>
                  <a:txBody>
                    <a:bodyPr/>
                    <a:lstStyle/>
                    <a:p>
                      <a:pPr marL="0" marR="0" algn="l">
                        <a:lnSpc>
                          <a:spcPct val="115000"/>
                        </a:lnSpc>
                        <a:spcBef>
                          <a:spcPts val="0"/>
                        </a:spcBef>
                        <a:spcAft>
                          <a:spcPts val="0"/>
                        </a:spcAft>
                      </a:pPr>
                      <a:r>
                        <a:rPr lang="en-US" sz="2000" b="1" dirty="0">
                          <a:latin typeface="Franklin Gothic Book" pitchFamily="34" charset="0"/>
                          <a:ea typeface="Calibri"/>
                          <a:cs typeface="Mangal"/>
                        </a:rPr>
                        <a:t>Net exportable power due to electricity saving in sugar mill operation, units/day</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marL="0" marR="0" algn="ctr">
                        <a:lnSpc>
                          <a:spcPct val="115000"/>
                        </a:lnSpc>
                        <a:spcBef>
                          <a:spcPts val="0"/>
                        </a:spcBef>
                        <a:spcAft>
                          <a:spcPts val="0"/>
                        </a:spcAft>
                      </a:pPr>
                      <a:r>
                        <a:rPr lang="en-US" sz="2000" b="1">
                          <a:latin typeface="Franklin Gothic Book" pitchFamily="34" charset="0"/>
                          <a:ea typeface="Calibri"/>
                          <a:cs typeface="Mangal"/>
                        </a:rPr>
                        <a:t>3,68,400</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marL="0" marR="0" algn="ctr">
                        <a:lnSpc>
                          <a:spcPct val="115000"/>
                        </a:lnSpc>
                        <a:spcBef>
                          <a:spcPts val="0"/>
                        </a:spcBef>
                        <a:spcAft>
                          <a:spcPts val="0"/>
                        </a:spcAft>
                      </a:pPr>
                      <a:r>
                        <a:rPr lang="en-US" sz="2000" b="1" dirty="0">
                          <a:latin typeface="Franklin Gothic Book" pitchFamily="34" charset="0"/>
                          <a:ea typeface="Calibri"/>
                          <a:cs typeface="Mangal"/>
                        </a:rPr>
                        <a:t>3,60,000</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extLst>
                  <a:ext uri="{0D108BD9-81ED-4DB2-BD59-A6C34878D82A}">
                    <a16:rowId xmlns="" xmlns:a16="http://schemas.microsoft.com/office/drawing/2014/main" val="10003"/>
                  </a:ext>
                </a:extLst>
              </a:tr>
              <a:tr h="929816">
                <a:tc>
                  <a:txBody>
                    <a:bodyPr/>
                    <a:lstStyle/>
                    <a:p>
                      <a:pPr marL="0" marR="0" algn="ctr">
                        <a:lnSpc>
                          <a:spcPct val="115000"/>
                        </a:lnSpc>
                        <a:spcBef>
                          <a:spcPts val="0"/>
                        </a:spcBef>
                        <a:spcAft>
                          <a:spcPts val="0"/>
                        </a:spcAft>
                      </a:pPr>
                      <a:r>
                        <a:rPr lang="en-US" sz="2000" b="1" dirty="0">
                          <a:latin typeface="Franklin Gothic Book" pitchFamily="34" charset="0"/>
                          <a:ea typeface="Calibri"/>
                          <a:cs typeface="Mangal"/>
                        </a:rPr>
                        <a:t>4.</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6200000" scaled="1"/>
                      <a:tileRect/>
                    </a:gradFill>
                  </a:tcPr>
                </a:tc>
                <a:tc>
                  <a:txBody>
                    <a:bodyPr/>
                    <a:lstStyle/>
                    <a:p>
                      <a:pPr marL="0" marR="0" algn="l">
                        <a:lnSpc>
                          <a:spcPct val="115000"/>
                        </a:lnSpc>
                        <a:spcBef>
                          <a:spcPts val="0"/>
                        </a:spcBef>
                        <a:spcAft>
                          <a:spcPts val="0"/>
                        </a:spcAft>
                      </a:pPr>
                      <a:r>
                        <a:rPr lang="en-US" sz="2000" b="1" dirty="0">
                          <a:latin typeface="Franklin Gothic Book" pitchFamily="34" charset="0"/>
                          <a:ea typeface="Calibri"/>
                          <a:cs typeface="Mangal"/>
                        </a:rPr>
                        <a:t>Steam consumption in sugar mill operation, MT/day</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marL="0" marR="0" algn="ctr">
                        <a:lnSpc>
                          <a:spcPct val="115000"/>
                        </a:lnSpc>
                        <a:spcBef>
                          <a:spcPts val="0"/>
                        </a:spcBef>
                        <a:spcAft>
                          <a:spcPts val="0"/>
                        </a:spcAft>
                      </a:pPr>
                      <a:r>
                        <a:rPr lang="en-US" sz="2000" b="1">
                          <a:latin typeface="Franklin Gothic Book" pitchFamily="34" charset="0"/>
                          <a:ea typeface="Calibri"/>
                          <a:cs typeface="Mangal"/>
                        </a:rPr>
                        <a:t>2064</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marL="0" marR="0" algn="ctr">
                        <a:lnSpc>
                          <a:spcPct val="115000"/>
                        </a:lnSpc>
                        <a:spcBef>
                          <a:spcPts val="0"/>
                        </a:spcBef>
                        <a:spcAft>
                          <a:spcPts val="0"/>
                        </a:spcAft>
                      </a:pPr>
                      <a:r>
                        <a:rPr lang="en-US" sz="2000" b="1" dirty="0">
                          <a:latin typeface="Franklin Gothic Book" pitchFamily="34" charset="0"/>
                          <a:ea typeface="Calibri"/>
                          <a:cs typeface="Mangal"/>
                        </a:rPr>
                        <a:t>2160</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extLst>
                  <a:ext uri="{0D108BD9-81ED-4DB2-BD59-A6C34878D82A}">
                    <a16:rowId xmlns="" xmlns:a16="http://schemas.microsoft.com/office/drawing/2014/main" val="10004"/>
                  </a:ext>
                </a:extLst>
              </a:tr>
              <a:tr h="622869">
                <a:tc>
                  <a:txBody>
                    <a:bodyPr/>
                    <a:lstStyle/>
                    <a:p>
                      <a:pPr marL="0" marR="0" algn="ctr">
                        <a:lnSpc>
                          <a:spcPct val="115000"/>
                        </a:lnSpc>
                        <a:spcBef>
                          <a:spcPts val="0"/>
                        </a:spcBef>
                        <a:spcAft>
                          <a:spcPts val="0"/>
                        </a:spcAft>
                      </a:pPr>
                      <a:r>
                        <a:rPr lang="en-US" sz="2000" b="1" dirty="0">
                          <a:latin typeface="Franklin Gothic Book" pitchFamily="34" charset="0"/>
                          <a:ea typeface="Calibri"/>
                          <a:cs typeface="Mangal"/>
                        </a:rPr>
                        <a:t>5.</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6200000" scaled="1"/>
                      <a:tileRect/>
                    </a:gradFill>
                  </a:tcPr>
                </a:tc>
                <a:tc>
                  <a:txBody>
                    <a:bodyPr/>
                    <a:lstStyle/>
                    <a:p>
                      <a:pPr marL="0" marR="0" algn="l">
                        <a:lnSpc>
                          <a:spcPct val="115000"/>
                        </a:lnSpc>
                        <a:spcBef>
                          <a:spcPts val="0"/>
                        </a:spcBef>
                        <a:spcAft>
                          <a:spcPts val="0"/>
                        </a:spcAft>
                      </a:pPr>
                      <a:r>
                        <a:rPr lang="en-US" sz="2000" b="1" dirty="0">
                          <a:latin typeface="Franklin Gothic Book" pitchFamily="34" charset="0"/>
                          <a:ea typeface="Calibri"/>
                          <a:cs typeface="Mangal"/>
                        </a:rPr>
                        <a:t>ICUMSA colour of sugar, </a:t>
                      </a:r>
                    </a:p>
                    <a:p>
                      <a:pPr marL="0" marR="0" algn="l">
                        <a:lnSpc>
                          <a:spcPct val="115000"/>
                        </a:lnSpc>
                        <a:spcBef>
                          <a:spcPts val="0"/>
                        </a:spcBef>
                        <a:spcAft>
                          <a:spcPts val="0"/>
                        </a:spcAft>
                      </a:pPr>
                      <a:r>
                        <a:rPr lang="en-US" sz="2000" b="1" dirty="0">
                          <a:latin typeface="Franklin Gothic Book" pitchFamily="34" charset="0"/>
                          <a:ea typeface="Calibri"/>
                          <a:cs typeface="Mangal"/>
                        </a:rPr>
                        <a:t>IU units</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marL="0" marR="0" algn="ctr">
                        <a:lnSpc>
                          <a:spcPct val="115000"/>
                        </a:lnSpc>
                        <a:spcBef>
                          <a:spcPts val="0"/>
                        </a:spcBef>
                        <a:spcAft>
                          <a:spcPts val="0"/>
                        </a:spcAft>
                      </a:pPr>
                      <a:r>
                        <a:rPr lang="en-US" sz="2000" b="1" dirty="0">
                          <a:latin typeface="Franklin Gothic Book" pitchFamily="34" charset="0"/>
                          <a:ea typeface="Calibri"/>
                          <a:cs typeface="Mangal"/>
                        </a:rPr>
                        <a:t>130</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tc>
                  <a:txBody>
                    <a:bodyPr/>
                    <a:lstStyle/>
                    <a:p>
                      <a:pPr marL="0" marR="0" algn="ctr">
                        <a:lnSpc>
                          <a:spcPct val="115000"/>
                        </a:lnSpc>
                        <a:spcBef>
                          <a:spcPts val="0"/>
                        </a:spcBef>
                        <a:spcAft>
                          <a:spcPts val="0"/>
                        </a:spcAft>
                      </a:pPr>
                      <a:r>
                        <a:rPr lang="en-US" sz="2000" b="1" dirty="0">
                          <a:latin typeface="Franklin Gothic Book" pitchFamily="34" charset="0"/>
                          <a:ea typeface="Calibri"/>
                          <a:cs typeface="Mangal"/>
                        </a:rPr>
                        <a:t>145</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3500000" scaled="1"/>
                      <a:tileRect/>
                    </a:gradFill>
                  </a:tcPr>
                </a:tc>
                <a:extLst>
                  <a:ext uri="{0D108BD9-81ED-4DB2-BD59-A6C34878D82A}">
                    <a16:rowId xmlns="" xmlns:a16="http://schemas.microsoft.com/office/drawing/2014/main" val="10005"/>
                  </a:ext>
                </a:extLst>
              </a:tr>
            </a:tbl>
          </a:graphicData>
        </a:graphic>
      </p:graphicFrame>
    </p:spTree>
  </p:cSld>
  <p:clrMapOvr>
    <a:masterClrMapping/>
  </p:clrMapOvr>
  <mc:AlternateContent xmlns:mc="http://schemas.openxmlformats.org/markup-compatibility/2006">
    <mc:Choice xmlns="" xmlns:p14="http://schemas.microsoft.com/office/powerpoint/2010/main" Requires="p14">
      <p:transition p14:dur="10" advClick="0"/>
    </mc:Choice>
    <mc:Fallback>
      <p:transition advClick="0"/>
    </mc:Fallback>
  </mc:AlternateContent>
  <p:timing>
    <p:tnLst>
      <p:par>
        <p:cTn id="1" dur="indefinite" restart="never" nodeType="tmRoot"/>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381001"/>
            <a:ext cx="8401051" cy="609600"/>
          </a:xfrm>
          <a:solidFill>
            <a:srgbClr val="FFC000"/>
          </a:solidFill>
          <a:ln>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a:scene3d>
              <a:camera prst="orthographicFront"/>
              <a:lightRig rig="threePt" dir="t"/>
            </a:scene3d>
            <a:sp3d extrusionH="57150">
              <a:bevelT w="38100" h="38100"/>
            </a:sp3d>
          </a:bodyPr>
          <a:lstStyle/>
          <a:p>
            <a:pPr algn="ctr" eaLnBrk="1" hangingPunct="1">
              <a:defRPr/>
            </a:pPr>
            <a:r>
              <a:rPr lang="en-US" sz="3200" dirty="0">
                <a:solidFill>
                  <a:srgbClr val="0099FF"/>
                </a:solidFill>
                <a:latin typeface="Century Gothic" pitchFamily="34" charset="0"/>
              </a:rPr>
              <a:t>B-HEAVY MOLASSES ADVANTAGES</a:t>
            </a:r>
          </a:p>
        </p:txBody>
      </p:sp>
      <p:sp>
        <p:nvSpPr>
          <p:cNvPr id="3" name="Content Placeholder 2"/>
          <p:cNvSpPr>
            <a:spLocks noGrp="1"/>
          </p:cNvSpPr>
          <p:nvPr>
            <p:ph idx="1"/>
          </p:nvPr>
        </p:nvSpPr>
        <p:spPr>
          <a:xfrm>
            <a:off x="457200" y="1143000"/>
            <a:ext cx="8534400" cy="5486400"/>
          </a:xfrm>
        </p:spPr>
        <p:txBody>
          <a:bodyPr>
            <a:normAutofit fontScale="25000" lnSpcReduction="20000"/>
          </a:bodyPr>
          <a:lstStyle/>
          <a:p>
            <a:pPr marL="457200" indent="-457200" algn="just">
              <a:lnSpc>
                <a:spcPts val="2880"/>
              </a:lnSpc>
              <a:spcBef>
                <a:spcPts val="1200"/>
              </a:spcBef>
              <a:buClr>
                <a:srgbClr val="FF0066"/>
              </a:buClr>
              <a:buFont typeface="Wingdings" pitchFamily="2" charset="2"/>
              <a:buChar char="q"/>
              <a:defRPr/>
            </a:pPr>
            <a:r>
              <a:rPr lang="en-US" sz="8000" b="1" dirty="0">
                <a:effectLst>
                  <a:outerShdw blurRad="38100" dist="38100" dir="2700000" algn="tl">
                    <a:srgbClr val="000000">
                      <a:alpha val="43137"/>
                    </a:srgbClr>
                  </a:outerShdw>
                </a:effectLst>
                <a:latin typeface="Century Gothic" pitchFamily="34" charset="0"/>
              </a:rPr>
              <a:t>Switch over from (C) final molasses to BH molasses is fast.</a:t>
            </a:r>
          </a:p>
          <a:p>
            <a:pPr marL="457200" indent="-457200" algn="just">
              <a:lnSpc>
                <a:spcPts val="2880"/>
              </a:lnSpc>
              <a:spcBef>
                <a:spcPts val="1200"/>
              </a:spcBef>
              <a:buClr>
                <a:srgbClr val="FF0066"/>
              </a:buClr>
              <a:buFont typeface="Wingdings" pitchFamily="2" charset="2"/>
              <a:buChar char="q"/>
              <a:defRPr/>
            </a:pPr>
            <a:r>
              <a:rPr lang="en-US" sz="8000" b="1" dirty="0">
                <a:effectLst>
                  <a:outerShdw blurRad="38100" dist="38100" dir="2700000" algn="tl">
                    <a:srgbClr val="C0C0C0"/>
                  </a:outerShdw>
                </a:effectLst>
                <a:latin typeface="Century Gothic" pitchFamily="34" charset="0"/>
              </a:rPr>
              <a:t>Increase in distillery capacity (70 KLPD      100KLPD)</a:t>
            </a:r>
            <a:endParaRPr lang="en-US" sz="8000" b="1" dirty="0">
              <a:effectLst>
                <a:outerShdw blurRad="38100" dist="38100" dir="2700000" algn="tl">
                  <a:srgbClr val="000000">
                    <a:alpha val="43137"/>
                  </a:srgbClr>
                </a:outerShdw>
              </a:effectLst>
              <a:latin typeface="Century Gothic" pitchFamily="34" charset="0"/>
            </a:endParaRPr>
          </a:p>
          <a:p>
            <a:pPr marL="457200" indent="-457200" algn="just">
              <a:lnSpc>
                <a:spcPts val="2880"/>
              </a:lnSpc>
              <a:spcBef>
                <a:spcPts val="1200"/>
              </a:spcBef>
              <a:buClr>
                <a:srgbClr val="FF0066"/>
              </a:buClr>
              <a:buFont typeface="Wingdings" pitchFamily="2" charset="2"/>
              <a:buChar char="q"/>
              <a:defRPr/>
            </a:pPr>
            <a:r>
              <a:rPr lang="en-US" sz="8000" b="1" dirty="0">
                <a:effectLst>
                  <a:outerShdw blurRad="38100" dist="38100" dir="2700000" algn="tl">
                    <a:srgbClr val="000000">
                      <a:alpha val="43137"/>
                    </a:srgbClr>
                  </a:outerShdw>
                </a:effectLst>
                <a:latin typeface="Century Gothic" pitchFamily="34" charset="0"/>
              </a:rPr>
              <a:t>Production of BH molasses will reduce steam consumption in sugar mill and distillery that will </a:t>
            </a:r>
            <a:r>
              <a:rPr lang="en-US" sz="8000" b="1" dirty="0" smtClean="0">
                <a:effectLst>
                  <a:outerShdw blurRad="38100" dist="38100" dir="2700000" algn="tl">
                    <a:srgbClr val="000000">
                      <a:alpha val="43137"/>
                    </a:srgbClr>
                  </a:outerShdw>
                </a:effectLst>
                <a:latin typeface="Century Gothic" pitchFamily="34" charset="0"/>
              </a:rPr>
              <a:t>result </a:t>
            </a:r>
            <a:r>
              <a:rPr lang="en-US" sz="8000" b="1" dirty="0">
                <a:effectLst>
                  <a:outerShdw blurRad="38100" dist="38100" dir="2700000" algn="tl">
                    <a:srgbClr val="000000">
                      <a:alpha val="43137"/>
                    </a:srgbClr>
                  </a:outerShdw>
                </a:effectLst>
                <a:latin typeface="Century Gothic" pitchFamily="34" charset="0"/>
              </a:rPr>
              <a:t>in bagasse saving.</a:t>
            </a:r>
          </a:p>
          <a:p>
            <a:pPr marL="457200" indent="-457200" algn="just">
              <a:lnSpc>
                <a:spcPts val="2880"/>
              </a:lnSpc>
              <a:spcBef>
                <a:spcPts val="1200"/>
              </a:spcBef>
              <a:buClr>
                <a:srgbClr val="FF0066"/>
              </a:buClr>
              <a:buFont typeface="Wingdings" pitchFamily="2" charset="2"/>
              <a:buChar char="q"/>
              <a:defRPr/>
            </a:pPr>
            <a:r>
              <a:rPr lang="en-US" sz="8000" b="1" dirty="0">
                <a:effectLst>
                  <a:outerShdw blurRad="38100" dist="38100" dir="2700000" algn="tl">
                    <a:srgbClr val="000000">
                      <a:alpha val="43137"/>
                    </a:srgbClr>
                  </a:outerShdw>
                </a:effectLst>
                <a:latin typeface="Century Gothic" pitchFamily="34" charset="0"/>
              </a:rPr>
              <a:t>Sugar colour and size can be improved.</a:t>
            </a:r>
          </a:p>
          <a:p>
            <a:pPr marL="457200" indent="-457200" algn="just">
              <a:lnSpc>
                <a:spcPct val="120000"/>
              </a:lnSpc>
              <a:spcBef>
                <a:spcPts val="600"/>
              </a:spcBef>
              <a:spcAft>
                <a:spcPts val="600"/>
              </a:spcAft>
              <a:buClr>
                <a:srgbClr val="FF0066"/>
              </a:buClr>
              <a:buFont typeface="Wingdings" pitchFamily="2" charset="2"/>
              <a:buChar char="q"/>
              <a:defRPr/>
            </a:pPr>
            <a:r>
              <a:rPr lang="en-US" sz="8000" b="1" dirty="0">
                <a:effectLst>
                  <a:outerShdw blurRad="38100" dist="38100" dir="2700000" algn="tl">
                    <a:srgbClr val="000000">
                      <a:alpha val="43137"/>
                    </a:srgbClr>
                  </a:outerShdw>
                </a:effectLst>
                <a:latin typeface="Century Gothic" pitchFamily="34" charset="0"/>
              </a:rPr>
              <a:t>Increased export of power from cogeneration unit.</a:t>
            </a:r>
          </a:p>
          <a:p>
            <a:pPr marL="457200" indent="-457200" algn="just">
              <a:lnSpc>
                <a:spcPct val="120000"/>
              </a:lnSpc>
              <a:spcBef>
                <a:spcPts val="600"/>
              </a:spcBef>
              <a:spcAft>
                <a:spcPts val="600"/>
              </a:spcAft>
              <a:buClr>
                <a:srgbClr val="FF0066"/>
              </a:buClr>
              <a:buFont typeface="Wingdings" pitchFamily="2" charset="2"/>
              <a:buChar char="q"/>
              <a:defRPr/>
            </a:pPr>
            <a:r>
              <a:rPr lang="en-US" sz="8000" b="1" dirty="0">
                <a:effectLst>
                  <a:outerShdw blurRad="38100" dist="38100" dir="2700000" algn="tl">
                    <a:srgbClr val="000000">
                      <a:alpha val="43137"/>
                    </a:srgbClr>
                  </a:outerShdw>
                </a:effectLst>
                <a:latin typeface="Century Gothic" pitchFamily="34" charset="0"/>
              </a:rPr>
              <a:t>Saving in PP/gunny bags because of reduced sugar production. </a:t>
            </a:r>
          </a:p>
          <a:p>
            <a:pPr marL="457200" indent="-457200" algn="just">
              <a:lnSpc>
                <a:spcPct val="120000"/>
              </a:lnSpc>
              <a:spcBef>
                <a:spcPts val="600"/>
              </a:spcBef>
              <a:spcAft>
                <a:spcPts val="600"/>
              </a:spcAft>
              <a:buClr>
                <a:srgbClr val="FF0066"/>
              </a:buClr>
              <a:buFont typeface="Wingdings" pitchFamily="2" charset="2"/>
              <a:buChar char="q"/>
              <a:defRPr/>
            </a:pPr>
            <a:r>
              <a:rPr lang="en-US" sz="8000" b="1" dirty="0">
                <a:effectLst>
                  <a:outerShdw blurRad="38100" dist="38100" dir="2700000" algn="tl">
                    <a:srgbClr val="000000">
                      <a:alpha val="43137"/>
                    </a:srgbClr>
                  </a:outerShdw>
                </a:effectLst>
                <a:latin typeface="Century Gothic" pitchFamily="34" charset="0"/>
              </a:rPr>
              <a:t>Reduction in interest burden on sugar  stock with sugar mill. </a:t>
            </a:r>
          </a:p>
          <a:p>
            <a:pPr marL="457200" indent="-457200" algn="just">
              <a:lnSpc>
                <a:spcPct val="120000"/>
              </a:lnSpc>
              <a:spcBef>
                <a:spcPts val="600"/>
              </a:spcBef>
              <a:spcAft>
                <a:spcPts val="600"/>
              </a:spcAft>
              <a:buClr>
                <a:srgbClr val="FF0066"/>
              </a:buClr>
              <a:buFont typeface="Wingdings" pitchFamily="2" charset="2"/>
              <a:buChar char="q"/>
              <a:defRPr/>
            </a:pPr>
            <a:r>
              <a:rPr lang="en-US" sz="8000" b="1" dirty="0">
                <a:effectLst>
                  <a:outerShdw blurRad="38100" dist="38100" dir="2700000" algn="tl">
                    <a:srgbClr val="000000">
                      <a:alpha val="43137"/>
                    </a:srgbClr>
                  </a:outerShdw>
                </a:effectLst>
                <a:latin typeface="Century Gothic" pitchFamily="34" charset="0"/>
              </a:rPr>
              <a:t>Reduction in transport cost of purchased molasses. </a:t>
            </a:r>
          </a:p>
          <a:p>
            <a:pPr marL="457200" indent="-457200" algn="just">
              <a:lnSpc>
                <a:spcPct val="120000"/>
              </a:lnSpc>
              <a:spcBef>
                <a:spcPts val="600"/>
              </a:spcBef>
              <a:spcAft>
                <a:spcPts val="600"/>
              </a:spcAft>
              <a:buClr>
                <a:srgbClr val="FF0066"/>
              </a:buClr>
              <a:buFont typeface="Wingdings" pitchFamily="2" charset="2"/>
              <a:buChar char="q"/>
              <a:defRPr/>
            </a:pPr>
            <a:r>
              <a:rPr lang="en-US" sz="8000" b="1" dirty="0">
                <a:effectLst>
                  <a:outerShdw blurRad="38100" dist="38100" dir="2700000" algn="tl">
                    <a:srgbClr val="000000">
                      <a:alpha val="43137"/>
                    </a:srgbClr>
                  </a:outerShdw>
                </a:effectLst>
                <a:latin typeface="Century Gothic" pitchFamily="34" charset="0"/>
              </a:rPr>
              <a:t>Saving in working days of sugar mill because of additional   crushing capacity. </a:t>
            </a:r>
          </a:p>
          <a:p>
            <a:pPr marL="457200" indent="-457200" algn="just">
              <a:lnSpc>
                <a:spcPct val="120000"/>
              </a:lnSpc>
              <a:spcBef>
                <a:spcPts val="600"/>
              </a:spcBef>
              <a:spcAft>
                <a:spcPts val="600"/>
              </a:spcAft>
              <a:buClr>
                <a:srgbClr val="FF0066"/>
              </a:buClr>
              <a:buFont typeface="Wingdings" pitchFamily="2" charset="2"/>
              <a:buChar char="q"/>
              <a:defRPr/>
            </a:pPr>
            <a:r>
              <a:rPr lang="en-US" sz="8000" b="1" dirty="0">
                <a:effectLst>
                  <a:outerShdw blurRad="38100" dist="38100" dir="2700000" algn="tl">
                    <a:srgbClr val="000000">
                      <a:alpha val="43137"/>
                    </a:srgbClr>
                  </a:outerShdw>
                </a:effectLst>
                <a:latin typeface="Century Gothic" pitchFamily="34" charset="0"/>
              </a:rPr>
              <a:t>Reduction in per liter effluent treatment cost in distillery.</a:t>
            </a:r>
          </a:p>
          <a:p>
            <a:pPr algn="just">
              <a:lnSpc>
                <a:spcPts val="2880"/>
              </a:lnSpc>
              <a:spcBef>
                <a:spcPts val="1200"/>
              </a:spcBef>
              <a:buClr>
                <a:srgbClr val="FF0066"/>
              </a:buClr>
              <a:buNone/>
              <a:defRPr/>
            </a:pPr>
            <a:endParaRPr lang="en-US" sz="5100" b="1" dirty="0">
              <a:effectLst>
                <a:outerShdw blurRad="38100" dist="38100" dir="2700000" algn="tl">
                  <a:srgbClr val="000000">
                    <a:alpha val="43137"/>
                  </a:srgbClr>
                </a:outerShdw>
              </a:effectLst>
              <a:latin typeface="Century Gothic" pitchFamily="34" charset="0"/>
            </a:endParaRPr>
          </a:p>
          <a:p>
            <a:pPr algn="just">
              <a:lnSpc>
                <a:spcPts val="2880"/>
              </a:lnSpc>
              <a:spcBef>
                <a:spcPts val="1200"/>
              </a:spcBef>
              <a:buClr>
                <a:srgbClr val="FF0066"/>
              </a:buClr>
              <a:buNone/>
              <a:defRPr/>
            </a:pPr>
            <a:endParaRPr lang="en-US" sz="5100" b="1" dirty="0">
              <a:effectLst>
                <a:outerShdw blurRad="38100" dist="38100" dir="2700000" algn="tl">
                  <a:srgbClr val="000000">
                    <a:alpha val="43137"/>
                  </a:srgbClr>
                </a:outerShdw>
              </a:effectLst>
              <a:latin typeface="Century Gothic" pitchFamily="34" charset="0"/>
            </a:endParaRPr>
          </a:p>
          <a:p>
            <a:pPr marL="457200" indent="-457200" algn="just">
              <a:lnSpc>
                <a:spcPts val="2880"/>
              </a:lnSpc>
              <a:spcBef>
                <a:spcPts val="1200"/>
              </a:spcBef>
              <a:buClr>
                <a:srgbClr val="FF0066"/>
              </a:buClr>
              <a:buFontTx/>
              <a:buAutoNum type="arabicPeriod"/>
              <a:defRPr/>
            </a:pPr>
            <a:endParaRPr lang="en-US" sz="2000" b="1" dirty="0">
              <a:effectLst>
                <a:outerShdw blurRad="38100" dist="38100" dir="2700000" algn="tl">
                  <a:srgbClr val="C0C0C0"/>
                </a:outerShdw>
              </a:effectLst>
              <a:latin typeface="Century Gothic" pitchFamily="34" charset="0"/>
            </a:endParaRPr>
          </a:p>
          <a:p>
            <a:pPr marL="457200" indent="-457200" algn="just">
              <a:lnSpc>
                <a:spcPct val="150000"/>
              </a:lnSpc>
              <a:buClr>
                <a:srgbClr val="FF0066"/>
              </a:buClr>
              <a:buNone/>
              <a:defRPr/>
            </a:pPr>
            <a:endParaRPr lang="en-US" sz="2000" b="1" dirty="0">
              <a:effectLst>
                <a:outerShdw blurRad="38100" dist="38100" dir="2700000" algn="tl">
                  <a:srgbClr val="C0C0C0"/>
                </a:outerShdw>
              </a:effectLst>
              <a:latin typeface="Century Gothic" pitchFamily="34" charset="0"/>
            </a:endParaRPr>
          </a:p>
          <a:p>
            <a:pPr marL="457200" indent="-457200" algn="just">
              <a:lnSpc>
                <a:spcPct val="150000"/>
              </a:lnSpc>
              <a:buClr>
                <a:srgbClr val="FF0066"/>
              </a:buClr>
              <a:buNone/>
              <a:defRPr/>
            </a:pPr>
            <a:endParaRPr lang="en-US" sz="2000" b="1" dirty="0">
              <a:effectLst>
                <a:outerShdw blurRad="38100" dist="38100" dir="2700000" algn="tl">
                  <a:srgbClr val="C0C0C0"/>
                </a:outerShdw>
              </a:effectLst>
              <a:latin typeface="Century Gothic" pitchFamily="34" charset="0"/>
            </a:endParaRPr>
          </a:p>
        </p:txBody>
      </p:sp>
      <p:cxnSp>
        <p:nvCxnSpPr>
          <p:cNvPr id="4" name="Straight Arrow Connector 3"/>
          <p:cNvCxnSpPr/>
          <p:nvPr/>
        </p:nvCxnSpPr>
        <p:spPr>
          <a:xfrm>
            <a:off x="5791200" y="1905000"/>
            <a:ext cx="285751" cy="158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Tree>
  </p:cSld>
  <p:clrMapOvr>
    <a:masterClrMapping/>
  </p:clrMapOvr>
  <mc:AlternateContent xmlns:mc="http://schemas.openxmlformats.org/markup-compatibility/2006">
    <mc:Choice xmlns=""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theme/theme1.xml><?xml version="1.0" encoding="utf-8"?>
<a:theme xmlns:a="http://schemas.openxmlformats.org/drawingml/2006/main" name="579TGp_makeup_light_ani">
  <a:themeElements>
    <a:clrScheme name="Default Design 1">
      <a:dk1>
        <a:srgbClr val="000000"/>
      </a:dk1>
      <a:lt1>
        <a:srgbClr val="FFFFFF"/>
      </a:lt1>
      <a:dk2>
        <a:srgbClr val="CC3300"/>
      </a:dk2>
      <a:lt2>
        <a:srgbClr val="808080"/>
      </a:lt2>
      <a:accent1>
        <a:srgbClr val="FF6161"/>
      </a:accent1>
      <a:accent2>
        <a:srgbClr val="FFC319"/>
      </a:accent2>
      <a:accent3>
        <a:srgbClr val="FFFFFF"/>
      </a:accent3>
      <a:accent4>
        <a:srgbClr val="000000"/>
      </a:accent4>
      <a:accent5>
        <a:srgbClr val="FFB7B7"/>
      </a:accent5>
      <a:accent6>
        <a:srgbClr val="E7B016"/>
      </a:accent6>
      <a:hlink>
        <a:srgbClr val="A8D02A"/>
      </a:hlink>
      <a:folHlink>
        <a:srgbClr val="5CB1F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CC3300"/>
        </a:dk2>
        <a:lt2>
          <a:srgbClr val="808080"/>
        </a:lt2>
        <a:accent1>
          <a:srgbClr val="FF6161"/>
        </a:accent1>
        <a:accent2>
          <a:srgbClr val="FFC319"/>
        </a:accent2>
        <a:accent3>
          <a:srgbClr val="FFFFFF"/>
        </a:accent3>
        <a:accent4>
          <a:srgbClr val="000000"/>
        </a:accent4>
        <a:accent5>
          <a:srgbClr val="FFB7B7"/>
        </a:accent5>
        <a:accent6>
          <a:srgbClr val="E7B016"/>
        </a:accent6>
        <a:hlink>
          <a:srgbClr val="A8D02A"/>
        </a:hlink>
        <a:folHlink>
          <a:srgbClr val="5CB1FE"/>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6699"/>
        </a:dk2>
        <a:lt2>
          <a:srgbClr val="808080"/>
        </a:lt2>
        <a:accent1>
          <a:srgbClr val="78ABDA"/>
        </a:accent1>
        <a:accent2>
          <a:srgbClr val="8BD1C4"/>
        </a:accent2>
        <a:accent3>
          <a:srgbClr val="FFFFFF"/>
        </a:accent3>
        <a:accent4>
          <a:srgbClr val="000000"/>
        </a:accent4>
        <a:accent5>
          <a:srgbClr val="BED2EA"/>
        </a:accent5>
        <a:accent6>
          <a:srgbClr val="7DBDB1"/>
        </a:accent6>
        <a:hlink>
          <a:srgbClr val="89D278"/>
        </a:hlink>
        <a:folHlink>
          <a:srgbClr val="CEC08C"/>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5C1767"/>
        </a:dk2>
        <a:lt2>
          <a:srgbClr val="808080"/>
        </a:lt2>
        <a:accent1>
          <a:srgbClr val="D87AA5"/>
        </a:accent1>
        <a:accent2>
          <a:srgbClr val="AC8CD0"/>
        </a:accent2>
        <a:accent3>
          <a:srgbClr val="FFFFFF"/>
        </a:accent3>
        <a:accent4>
          <a:srgbClr val="000000"/>
        </a:accent4>
        <a:accent5>
          <a:srgbClr val="E9BECF"/>
        </a:accent5>
        <a:accent6>
          <a:srgbClr val="9B7EBC"/>
        </a:accent6>
        <a:hlink>
          <a:srgbClr val="DA7F70"/>
        </a:hlink>
        <a:folHlink>
          <a:srgbClr val="85A3D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BH</Template>
  <TotalTime>4922</TotalTime>
  <Words>2034</Words>
  <Application>Microsoft Office PowerPoint</Application>
  <PresentationFormat>On-screen Show (4:3)</PresentationFormat>
  <Paragraphs>496</Paragraphs>
  <Slides>19</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579TGp_makeup_light_ani</vt:lpstr>
      <vt:lpstr>Document</vt:lpstr>
      <vt:lpstr>Slide 1</vt:lpstr>
      <vt:lpstr>ETHANOL DEMAND AND PRICE TREND (Highest ethanol price)</vt:lpstr>
      <vt:lpstr>Slide 3</vt:lpstr>
      <vt:lpstr>INDIAN SUGAR BALANCE SHEET 2018-19</vt:lpstr>
      <vt:lpstr>Slide 5</vt:lpstr>
      <vt:lpstr>USE OF BH MOLASSES IN EXISITING DISTILLERIES</vt:lpstr>
      <vt:lpstr>COMPARATIVE ADVANTAGES  OF BH MOLASSES ROUTE IN EXISTING DISTILLERY</vt:lpstr>
      <vt:lpstr> COMPARATIVE ADVANTAGES OF  BH MOLASSES ROUTE  IN SUGAR MILL  AND COGENERATION UNIT </vt:lpstr>
      <vt:lpstr>B-HEAVY MOLASSES ADVANTAGES</vt:lpstr>
      <vt:lpstr>USE OF PARTIAL SJ IN EXISITING MILLS WITH ATTACHED DISTILLERIES</vt:lpstr>
      <vt:lpstr>Comparison between partial SJ and BH Molasses routes </vt:lpstr>
      <vt:lpstr>REVENUE GENERATION FROM partial SJ and BH Molasses routes </vt:lpstr>
      <vt:lpstr>RAW MATERIAL PRICE IN SJ and BH Molasses routes </vt:lpstr>
      <vt:lpstr>Slide 14</vt:lpstr>
      <vt:lpstr>REVISED FORMULA FOR CALCULATION OF SUGAR RECOVERY IN  SUGAR MILLS USING SJ OR BH MOLASSES</vt:lpstr>
      <vt:lpstr>ENHANCED DISTILLERY CAPACITY AND POLLUTION LOAD</vt:lpstr>
      <vt:lpstr>CHOICE OF ROUTES UNDER INDIAN CONDITIONS</vt:lpstr>
      <vt:lpstr>CONCLUSIONS</vt:lpstr>
      <vt:lpstr>Slide 19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Themegallery PowerTemplate</dc:title>
  <dc:creator>Vandan</dc:creator>
  <cp:lastModifiedBy>svp</cp:lastModifiedBy>
  <cp:revision>476</cp:revision>
  <dcterms:created xsi:type="dcterms:W3CDTF">2014-07-16T06:39:44Z</dcterms:created>
  <dcterms:modified xsi:type="dcterms:W3CDTF">2019-02-06T14:40:48Z</dcterms:modified>
</cp:coreProperties>
</file>